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7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8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9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10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11.xml" ContentType="application/vnd.openxmlformats-officedocument.theme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theme/theme12.xml" ContentType="application/vnd.openxmlformats-officedocument.theme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theme/theme13.xml" ContentType="application/vnd.openxmlformats-officedocument.theme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theme/theme14.xml" ContentType="application/vnd.openxmlformats-officedocument.theme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theme/theme15.xml" ContentType="application/vnd.openxmlformats-officedocument.theme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theme/theme16.xml" ContentType="application/vnd.openxmlformats-officedocument.theme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  <p:sldMasterId id="2147483661" r:id="rId3"/>
    <p:sldMasterId id="2147483662" r:id="rId4"/>
    <p:sldMasterId id="2147483663" r:id="rId5"/>
    <p:sldMasterId id="2147483664" r:id="rId6"/>
    <p:sldMasterId id="2147483665" r:id="rId7"/>
    <p:sldMasterId id="2147483666" r:id="rId8"/>
    <p:sldMasterId id="2147483667" r:id="rId9"/>
    <p:sldMasterId id="2147483668" r:id="rId10"/>
    <p:sldMasterId id="2147483669" r:id="rId11"/>
    <p:sldMasterId id="2147483671" r:id="rId12"/>
    <p:sldMasterId id="2147483844" r:id="rId13"/>
    <p:sldMasterId id="2147483876" r:id="rId14"/>
    <p:sldMasterId id="2147483885" r:id="rId15"/>
    <p:sldMasterId id="2147483911" r:id="rId16"/>
    <p:sldMasterId id="2147483919" r:id="rId17"/>
  </p:sldMasterIdLst>
  <p:notesMasterIdLst>
    <p:notesMasterId r:id="rId68"/>
  </p:notesMasterIdLst>
  <p:sldIdLst>
    <p:sldId id="256" r:id="rId18"/>
    <p:sldId id="258" r:id="rId19"/>
    <p:sldId id="259" r:id="rId20"/>
    <p:sldId id="260" r:id="rId21"/>
    <p:sldId id="257" r:id="rId22"/>
    <p:sldId id="261" r:id="rId23"/>
    <p:sldId id="262" r:id="rId24"/>
    <p:sldId id="263" r:id="rId25"/>
    <p:sldId id="264" r:id="rId26"/>
    <p:sldId id="265" r:id="rId27"/>
    <p:sldId id="267" r:id="rId28"/>
    <p:sldId id="268" r:id="rId29"/>
    <p:sldId id="2147473417" r:id="rId30"/>
    <p:sldId id="2147473412" r:id="rId31"/>
    <p:sldId id="2147473423" r:id="rId32"/>
    <p:sldId id="2147473422" r:id="rId33"/>
    <p:sldId id="2147473413" r:id="rId34"/>
    <p:sldId id="2147473424" r:id="rId35"/>
    <p:sldId id="2147473426" r:id="rId36"/>
    <p:sldId id="2147473391" r:id="rId37"/>
    <p:sldId id="2147473404" r:id="rId38"/>
    <p:sldId id="2147473431" r:id="rId39"/>
    <p:sldId id="2147473438" r:id="rId40"/>
    <p:sldId id="2147473439" r:id="rId41"/>
    <p:sldId id="2147473432" r:id="rId42"/>
    <p:sldId id="2147473390" r:id="rId43"/>
    <p:sldId id="2147473383" r:id="rId44"/>
    <p:sldId id="2147473433" r:id="rId45"/>
    <p:sldId id="2147473393" r:id="rId46"/>
    <p:sldId id="2147473420" r:id="rId47"/>
    <p:sldId id="2147473437" r:id="rId48"/>
    <p:sldId id="320" r:id="rId49"/>
    <p:sldId id="284" r:id="rId50"/>
    <p:sldId id="285" r:id="rId51"/>
    <p:sldId id="286" r:id="rId52"/>
    <p:sldId id="287" r:id="rId53"/>
    <p:sldId id="288" r:id="rId54"/>
    <p:sldId id="16773807" r:id="rId55"/>
    <p:sldId id="16773808" r:id="rId56"/>
    <p:sldId id="289" r:id="rId57"/>
    <p:sldId id="291" r:id="rId58"/>
    <p:sldId id="290" r:id="rId59"/>
    <p:sldId id="292" r:id="rId60"/>
    <p:sldId id="293" r:id="rId61"/>
    <p:sldId id="295" r:id="rId62"/>
    <p:sldId id="297" r:id="rId63"/>
    <p:sldId id="307" r:id="rId64"/>
    <p:sldId id="2147473405" r:id="rId65"/>
    <p:sldId id="313" r:id="rId66"/>
    <p:sldId id="319" r:id="rId6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6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1" autoAdjust="0"/>
    <p:restoredTop sz="86921" autoAdjust="0"/>
  </p:normalViewPr>
  <p:slideViewPr>
    <p:cSldViewPr snapToGrid="0">
      <p:cViewPr varScale="1">
        <p:scale>
          <a:sx n="57" d="100"/>
          <a:sy n="57" d="100"/>
        </p:scale>
        <p:origin x="981" y="3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9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47" Type="http://schemas.openxmlformats.org/officeDocument/2006/relationships/slide" Target="slides/slide30.xml"/><Relationship Id="rId63" Type="http://schemas.openxmlformats.org/officeDocument/2006/relationships/slide" Target="slides/slide46.xml"/><Relationship Id="rId68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2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53" Type="http://schemas.openxmlformats.org/officeDocument/2006/relationships/slide" Target="slides/slide36.xml"/><Relationship Id="rId58" Type="http://schemas.openxmlformats.org/officeDocument/2006/relationships/slide" Target="slides/slide41.xml"/><Relationship Id="rId66" Type="http://schemas.openxmlformats.org/officeDocument/2006/relationships/slide" Target="slides/slide49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4.xml"/><Relationship Id="rId19" Type="http://schemas.openxmlformats.org/officeDocument/2006/relationships/slide" Target="slides/slide2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56" Type="http://schemas.openxmlformats.org/officeDocument/2006/relationships/slide" Target="slides/slide39.xml"/><Relationship Id="rId64" Type="http://schemas.openxmlformats.org/officeDocument/2006/relationships/slide" Target="slides/slide47.xml"/><Relationship Id="rId69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slide" Target="slides/slide29.xml"/><Relationship Id="rId59" Type="http://schemas.openxmlformats.org/officeDocument/2006/relationships/slide" Target="slides/slide42.xml"/><Relationship Id="rId67" Type="http://schemas.openxmlformats.org/officeDocument/2006/relationships/slide" Target="slides/slide50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54" Type="http://schemas.openxmlformats.org/officeDocument/2006/relationships/slide" Target="slides/slide37.xml"/><Relationship Id="rId62" Type="http://schemas.openxmlformats.org/officeDocument/2006/relationships/slide" Target="slides/slide45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slide" Target="slides/slide32.xml"/><Relationship Id="rId57" Type="http://schemas.openxmlformats.org/officeDocument/2006/relationships/slide" Target="slides/slide4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52" Type="http://schemas.openxmlformats.org/officeDocument/2006/relationships/slide" Target="slides/slide35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30507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19721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8F8E24-FD71-974F-9059-387161998230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0417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effectLst/>
              </a:rPr>
              <a:t>Q</a:t>
            </a:r>
            <a:r>
              <a:rPr lang="zh-CN" altLang="en-US" dirty="0">
                <a:effectLst/>
              </a:rPr>
              <a:t>：当时中行是业内做的快的吗？其他四大行在他前还是后做的了解不？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effectLst/>
              </a:rPr>
              <a:t>A</a:t>
            </a:r>
            <a:r>
              <a:rPr lang="zh-CN" altLang="en-US" dirty="0">
                <a:effectLst/>
              </a:rPr>
              <a:t>：是的，因为讯飞基本覆盖了</a:t>
            </a:r>
            <a:r>
              <a:rPr lang="en-US" altLang="zh-CN" dirty="0">
                <a:effectLst/>
              </a:rPr>
              <a:t>80%</a:t>
            </a:r>
            <a:r>
              <a:rPr lang="zh-CN" altLang="en-US" dirty="0">
                <a:effectLst/>
              </a:rPr>
              <a:t>以上的头部客户，几大国有行除了交行全是讯飞做的，中行是第一个。当时是放在</a:t>
            </a:r>
            <a:r>
              <a:rPr lang="en-US" altLang="zh-CN" dirty="0">
                <a:effectLst/>
              </a:rPr>
              <a:t>2018</a:t>
            </a:r>
            <a:r>
              <a:rPr lang="zh-CN" altLang="en-US" dirty="0">
                <a:effectLst/>
              </a:rPr>
              <a:t>年的</a:t>
            </a:r>
            <a:r>
              <a:rPr lang="en-US" altLang="zh-CN" dirty="0">
                <a:effectLst/>
              </a:rPr>
              <a:t>【</a:t>
            </a:r>
            <a:r>
              <a:rPr lang="zh-CN" altLang="en-US" dirty="0">
                <a:effectLst/>
              </a:rPr>
              <a:t>新一代智能客服</a:t>
            </a:r>
            <a:r>
              <a:rPr lang="en-US" altLang="zh-CN" dirty="0">
                <a:effectLst/>
              </a:rPr>
              <a:t>】</a:t>
            </a:r>
            <a:r>
              <a:rPr lang="zh-CN" altLang="en-US" dirty="0">
                <a:effectLst/>
              </a:rPr>
              <a:t>项目中的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92942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5E8C6E-068B-4315-88F1-07C856153D8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4096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5E8C6E-068B-4315-88F1-07C856153D8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5428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28.png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3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9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30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" name="Shape 31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" name="Shape 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" name="Shape 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" name="Shape 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4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Shape 50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Shape 5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Shape 5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Shape 5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空白页/整图/视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-文字居中/突出/金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85" hasCustomPrompt="1"/>
          </p:nvPr>
        </p:nvSpPr>
        <p:spPr>
          <a:xfrm>
            <a:off x="1201783" y="1985551"/>
            <a:ext cx="9744891" cy="923517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b">
            <a:noAutofit/>
          </a:bodyPr>
          <a:lstStyle>
            <a:lvl1pPr algn="ctr">
              <a:lnSpc>
                <a:spcPct val="91666"/>
              </a:lnSpc>
              <a:defRPr sz="3200" b="1" i="0" u="none" strike="noStrike" spc="0">
                <a:solidFill>
                  <a:srgbClr val="000000">
                    <a:alpha val="100000"/>
                  </a:srgbClr>
                </a:solidFill>
                <a:latin typeface="Microsoft YaHei"/>
              </a:defRPr>
            </a:lvl1pPr>
          </a:lstStyle>
          <a:p>
            <a:pPr indent="0" algn="ctr">
              <a:lnSpc>
                <a:spcPct val="91666"/>
              </a:lnSpc>
            </a:pPr>
            <a:r>
              <a:rPr lang="en-US" sz="3200" b="1" i="0" u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单击此处编辑母版标题样式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86" hasCustomPrompt="1"/>
          </p:nvPr>
        </p:nvSpPr>
        <p:spPr>
          <a:xfrm>
            <a:off x="1214845" y="3406093"/>
            <a:ext cx="9771017" cy="165576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ctr">
              <a:lnSpc>
                <a:spcPct val="91666"/>
              </a:lnSpc>
              <a:defRPr sz="1200" b="0" i="0" u="none" strike="noStrike" spc="0">
                <a:solidFill>
                  <a:srgbClr val="808080">
                    <a:alpha val="100000"/>
                  </a:srgbClr>
                </a:solidFill>
                <a:latin typeface="Microsoft YaHei"/>
              </a:defRPr>
            </a:lvl1pPr>
          </a:lstStyle>
          <a:p>
            <a:pPr indent="0" algn="ctr">
              <a:lnSpc>
                <a:spcPct val="91666"/>
              </a:lnSpc>
            </a:pPr>
            <a:r>
              <a:rPr lang="en-US" sz="1200" b="0" i="0" u="none" strike="noStrike">
                <a:solidFill>
                  <a:srgbClr val="80808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单击此处编辑母版副标题样式</a:t>
            </a:r>
          </a:p>
        </p:txBody>
      </p:sp>
      <p:sp>
        <p:nvSpPr>
          <p:cNvPr id="4" name="AutoShape 4"/>
          <p:cNvSpPr/>
          <p:nvPr/>
        </p:nvSpPr>
        <p:spPr>
          <a:xfrm>
            <a:off x="-83098" y="171360"/>
            <a:ext cx="1233714" cy="320062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ctr">
              <a:lnSpc>
                <a:spcPct val="150000"/>
              </a:lnSpc>
              <a:defRPr/>
            </a:pPr>
            <a:r>
              <a:rPr lang="en-US" sz="15000" b="1" i="0" u="none" strike="noStrike" spc="300">
                <a:solidFill>
                  <a:srgbClr val="1664FF"/>
                </a:solidFill>
                <a:latin typeface="FZLanTingHeiS-L-GB"/>
                <a:ea typeface="FZLanTingHeiS-L-GB"/>
                <a:cs typeface="FZLanTingHeiS-L-GB"/>
                <a:sym typeface="FZLanTingHeiS-L-GB"/>
              </a:rPr>
              <a:t>“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 rot="10800000">
            <a:off x="10958286" y="3707040"/>
            <a:ext cx="1233714" cy="320062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ctr">
              <a:lnSpc>
                <a:spcPct val="150000"/>
              </a:lnSpc>
              <a:defRPr/>
            </a:pPr>
            <a:r>
              <a:rPr lang="en-US" sz="15000" b="1" i="0" u="none" strike="noStrike" spc="300">
                <a:solidFill>
                  <a:srgbClr val="1664FF"/>
                </a:solidFill>
                <a:latin typeface="FZLanTingHeiS-L-GB"/>
                <a:ea typeface="FZLanTingHeiS-L-GB"/>
                <a:cs typeface="FZLanTingHeiS-L-GB"/>
                <a:sym typeface="FZLanTingHeiS-L-GB"/>
              </a:rPr>
              <a:t>“</a:t>
            </a:r>
            <a:endParaRPr lang="en-US" sz="1100"/>
          </a:p>
        </p:txBody>
      </p:sp>
      <p:sp>
        <p:nvSpPr>
          <p:cNvPr id="6" name="AutoShape 6"/>
          <p:cNvSpPr>
            <a:spLocks noGrp="1"/>
          </p:cNvSpPr>
          <p:nvPr>
            <p:ph type="body" sz="quarter" idx="187" hasCustomPrompt="1"/>
          </p:nvPr>
        </p:nvSpPr>
        <p:spPr>
          <a:xfrm>
            <a:off x="9364980" y="6420961"/>
            <a:ext cx="2743200" cy="36512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ctr">
            <a:noAutofit/>
          </a:bodyPr>
          <a:lstStyle>
            <a:lvl1pPr algn="r">
              <a:lnSpc>
                <a:spcPct val="100000"/>
              </a:lnSpc>
              <a:defRPr sz="1000" b="1" i="1" u="none" strike="noStrike" spc="0">
                <a:solidFill>
                  <a:srgbClr val="898989">
                    <a:alpha val="100000"/>
                  </a:srgbClr>
                </a:solidFill>
                <a:latin typeface="Microsoft YaHei"/>
              </a:defRPr>
            </a:lvl1pPr>
          </a:lstStyle>
          <a:p>
            <a:pPr indent="0" algn="r">
              <a:lnSpc>
                <a:spcPct val="100000"/>
              </a:lnSpc>
            </a:pPr>
            <a:r>
              <a:rPr lang="en-US" sz="1000" b="1" i="1" u="none" strike="noStrike">
                <a:solidFill>
                  <a:srgbClr val="89898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‹#›</a:t>
            </a: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88" hasCustomPrompt="1"/>
          </p:nvPr>
        </p:nvSpPr>
        <p:spPr>
          <a:xfrm>
            <a:off x="482600" y="305478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ctr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FZLanTingHeiS-EB-GB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FZLanTingHeiS-EB-GB"/>
                <a:ea typeface="FZLanTingHeiS-EB-GB"/>
                <a:cs typeface="FZLanTingHeiS-EB-GB"/>
                <a:sym typeface="FZLanTingHeiS-EB-GB"/>
              </a:rPr>
              <a:t>单击此处编辑母版标题样式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24405" y="381362"/>
            <a:ext cx="58195" cy="311150"/>
            <a:chOff x="424405" y="381362"/>
            <a:chExt cx="58195" cy="311150"/>
          </a:xfrm>
        </p:grpSpPr>
        <p:sp>
          <p:nvSpPr>
            <p:cNvPr id="4" name="AutoShape 4"/>
            <p:cNvSpPr/>
            <p:nvPr/>
          </p:nvSpPr>
          <p:spPr>
            <a:xfrm>
              <a:off x="424405" y="381362"/>
              <a:ext cx="58195" cy="311150"/>
            </a:xfrm>
            <a:prstGeom prst="rect">
              <a:avLst/>
            </a:prstGeom>
            <a:solidFill>
              <a:srgbClr val="006EFF">
                <a:alpha val="100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5" name="AutoShape 5"/>
            <p:cNvSpPr/>
            <p:nvPr/>
          </p:nvSpPr>
          <p:spPr>
            <a:xfrm>
              <a:off x="424405" y="574675"/>
              <a:ext cx="58195" cy="117837"/>
            </a:xfrm>
            <a:prstGeom prst="rect">
              <a:avLst/>
            </a:prstGeom>
            <a:solidFill>
              <a:srgbClr val="00E4E4">
                <a:alpha val="100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r="62608"/>
          <a:stretch>
            <a:fillRect/>
          </a:stretch>
        </p:blipFill>
        <p:spPr>
          <a:xfrm>
            <a:off x="10220958" y="300798"/>
            <a:ext cx="1315720" cy="335959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7" name="AutoShape 7"/>
          <p:cNvSpPr/>
          <p:nvPr/>
        </p:nvSpPr>
        <p:spPr>
          <a:xfrm>
            <a:off x="256512" y="6468550"/>
            <a:ext cx="4079895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808080"/>
                </a:solidFill>
                <a:latin typeface="方正兰亭黑简体"/>
                <a:ea typeface="方正兰亭黑简体"/>
                <a:cs typeface="方正兰亭黑简体"/>
                <a:sym typeface="方正兰亭黑简体"/>
              </a:rPr>
              <a:t>Copyright © 2023 Volcano Engine. All rights reserved.</a:t>
            </a:r>
            <a:endParaRPr lang="en-US" sz="1100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89" hasCustomPrompt="1"/>
          </p:nvPr>
        </p:nvSpPr>
        <p:spPr>
          <a:xfrm>
            <a:off x="482600" y="305478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ctr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FZLanTingHeiS-EB-GB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FZLanTingHeiS-EB-GB"/>
                <a:ea typeface="FZLanTingHeiS-EB-GB"/>
                <a:cs typeface="FZLanTingHeiS-EB-GB"/>
                <a:sym typeface="FZLanTingHeiS-EB-GB"/>
              </a:rPr>
              <a:t>单击此处编辑母版标题样式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24405" y="381362"/>
            <a:ext cx="58195" cy="311150"/>
            <a:chOff x="424405" y="381362"/>
            <a:chExt cx="58195" cy="311150"/>
          </a:xfrm>
        </p:grpSpPr>
        <p:sp>
          <p:nvSpPr>
            <p:cNvPr id="4" name="AutoShape 4"/>
            <p:cNvSpPr/>
            <p:nvPr/>
          </p:nvSpPr>
          <p:spPr>
            <a:xfrm>
              <a:off x="424405" y="381362"/>
              <a:ext cx="58195" cy="311150"/>
            </a:xfrm>
            <a:prstGeom prst="rect">
              <a:avLst/>
            </a:prstGeom>
            <a:solidFill>
              <a:srgbClr val="006EFF">
                <a:alpha val="100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5" name="AutoShape 5"/>
            <p:cNvSpPr/>
            <p:nvPr/>
          </p:nvSpPr>
          <p:spPr>
            <a:xfrm>
              <a:off x="424405" y="574675"/>
              <a:ext cx="58195" cy="117837"/>
            </a:xfrm>
            <a:prstGeom prst="rect">
              <a:avLst/>
            </a:prstGeom>
            <a:solidFill>
              <a:srgbClr val="00E4E4">
                <a:alpha val="100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r="62608"/>
          <a:stretch>
            <a:fillRect/>
          </a:stretch>
        </p:blipFill>
        <p:spPr>
          <a:xfrm>
            <a:off x="10220958" y="300798"/>
            <a:ext cx="1315720" cy="335959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7" name="AutoShape 7"/>
          <p:cNvSpPr/>
          <p:nvPr/>
        </p:nvSpPr>
        <p:spPr>
          <a:xfrm>
            <a:off x="256512" y="6468550"/>
            <a:ext cx="4079895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808080"/>
                </a:solidFill>
                <a:latin typeface="方正兰亭黑简体"/>
                <a:ea typeface="方正兰亭黑简体"/>
                <a:cs typeface="方正兰亭黑简体"/>
                <a:sym typeface="方正兰亭黑简体"/>
              </a:rPr>
              <a:t>Copyright © 2023 Volcano Engine. All rights reserved.</a:t>
            </a:r>
            <a:endParaRPr lang="en-US" sz="110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90" hasCustomPrompt="1"/>
          </p:nvPr>
        </p:nvSpPr>
        <p:spPr>
          <a:xfrm>
            <a:off x="482600" y="305478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ctr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FZLanTingHeiS-EB-GB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FZLanTingHeiS-EB-GB"/>
                <a:ea typeface="FZLanTingHeiS-EB-GB"/>
                <a:cs typeface="FZLanTingHeiS-EB-GB"/>
                <a:sym typeface="FZLanTingHeiS-EB-GB"/>
              </a:rPr>
              <a:t>单击此处编辑母版标题样式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24405" y="381362"/>
            <a:ext cx="58195" cy="311150"/>
            <a:chOff x="424405" y="381362"/>
            <a:chExt cx="58195" cy="311150"/>
          </a:xfrm>
        </p:grpSpPr>
        <p:sp>
          <p:nvSpPr>
            <p:cNvPr id="4" name="AutoShape 4"/>
            <p:cNvSpPr/>
            <p:nvPr/>
          </p:nvSpPr>
          <p:spPr>
            <a:xfrm>
              <a:off x="424405" y="381362"/>
              <a:ext cx="58195" cy="311150"/>
            </a:xfrm>
            <a:prstGeom prst="rect">
              <a:avLst/>
            </a:prstGeom>
            <a:solidFill>
              <a:srgbClr val="006EFF">
                <a:alpha val="100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5" name="AutoShape 5"/>
            <p:cNvSpPr/>
            <p:nvPr/>
          </p:nvSpPr>
          <p:spPr>
            <a:xfrm>
              <a:off x="424405" y="574675"/>
              <a:ext cx="58195" cy="117837"/>
            </a:xfrm>
            <a:prstGeom prst="rect">
              <a:avLst/>
            </a:prstGeom>
            <a:solidFill>
              <a:srgbClr val="00E4E4">
                <a:alpha val="100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r="62608"/>
          <a:stretch>
            <a:fillRect/>
          </a:stretch>
        </p:blipFill>
        <p:spPr>
          <a:xfrm>
            <a:off x="10220958" y="300798"/>
            <a:ext cx="1315720" cy="335959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7" name="AutoShape 7"/>
          <p:cNvSpPr/>
          <p:nvPr/>
        </p:nvSpPr>
        <p:spPr>
          <a:xfrm>
            <a:off x="256512" y="6468550"/>
            <a:ext cx="4079895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808080"/>
                </a:solidFill>
                <a:latin typeface="方正兰亭黑简体"/>
                <a:ea typeface="方正兰亭黑简体"/>
                <a:cs typeface="方正兰亭黑简体"/>
                <a:sym typeface="方正兰亭黑简体"/>
              </a:rPr>
              <a:t>Copyright © 2023 Volcano Engine. All rights reserved.</a:t>
            </a:r>
            <a:endParaRPr lang="en-US" sz="110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91" hasCustomPrompt="1"/>
          </p:nvPr>
        </p:nvSpPr>
        <p:spPr>
          <a:xfrm>
            <a:off x="482600" y="305478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ctr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FZLanTingHeiS-EB-GB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FZLanTingHeiS-EB-GB"/>
                <a:ea typeface="FZLanTingHeiS-EB-GB"/>
                <a:cs typeface="FZLanTingHeiS-EB-GB"/>
                <a:sym typeface="FZLanTingHeiS-EB-GB"/>
              </a:rPr>
              <a:t>单击此处编辑母版标题样式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24405" y="381362"/>
            <a:ext cx="58195" cy="311150"/>
            <a:chOff x="424405" y="381362"/>
            <a:chExt cx="58195" cy="311150"/>
          </a:xfrm>
        </p:grpSpPr>
        <p:sp>
          <p:nvSpPr>
            <p:cNvPr id="4" name="AutoShape 4"/>
            <p:cNvSpPr/>
            <p:nvPr/>
          </p:nvSpPr>
          <p:spPr>
            <a:xfrm>
              <a:off x="424405" y="381362"/>
              <a:ext cx="58195" cy="311150"/>
            </a:xfrm>
            <a:prstGeom prst="rect">
              <a:avLst/>
            </a:prstGeom>
            <a:solidFill>
              <a:srgbClr val="006EFF">
                <a:alpha val="100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5" name="AutoShape 5"/>
            <p:cNvSpPr/>
            <p:nvPr/>
          </p:nvSpPr>
          <p:spPr>
            <a:xfrm>
              <a:off x="424405" y="574675"/>
              <a:ext cx="58195" cy="117837"/>
            </a:xfrm>
            <a:prstGeom prst="rect">
              <a:avLst/>
            </a:prstGeom>
            <a:solidFill>
              <a:srgbClr val="00E4E4">
                <a:alpha val="100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r="62608"/>
          <a:stretch>
            <a:fillRect/>
          </a:stretch>
        </p:blipFill>
        <p:spPr>
          <a:xfrm>
            <a:off x="10220958" y="300798"/>
            <a:ext cx="1315720" cy="335959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7" name="AutoShape 7"/>
          <p:cNvSpPr/>
          <p:nvPr/>
        </p:nvSpPr>
        <p:spPr>
          <a:xfrm>
            <a:off x="256512" y="6468550"/>
            <a:ext cx="4079895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808080"/>
                </a:solidFill>
                <a:latin typeface="方正兰亭黑简体"/>
                <a:ea typeface="方正兰亭黑简体"/>
                <a:cs typeface="方正兰亭黑简体"/>
                <a:sym typeface="方正兰亭黑简体"/>
              </a:rPr>
              <a:t>Copyright © 2023 Volcano Engine. All rights reserved.</a:t>
            </a:r>
            <a:endParaRPr lang="en-US" sz="110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92" hasCustomPrompt="1"/>
          </p:nvPr>
        </p:nvSpPr>
        <p:spPr>
          <a:xfrm>
            <a:off x="482600" y="305478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ctr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FZLanTingHeiS-EB-GB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FZLanTingHeiS-EB-GB"/>
                <a:ea typeface="FZLanTingHeiS-EB-GB"/>
                <a:cs typeface="FZLanTingHeiS-EB-GB"/>
                <a:sym typeface="FZLanTingHeiS-EB-GB"/>
              </a:rPr>
              <a:t>单击此处编辑母版标题样式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24405" y="381362"/>
            <a:ext cx="58195" cy="311150"/>
            <a:chOff x="424405" y="381362"/>
            <a:chExt cx="58195" cy="311150"/>
          </a:xfrm>
        </p:grpSpPr>
        <p:sp>
          <p:nvSpPr>
            <p:cNvPr id="4" name="AutoShape 4"/>
            <p:cNvSpPr/>
            <p:nvPr/>
          </p:nvSpPr>
          <p:spPr>
            <a:xfrm>
              <a:off x="424405" y="381362"/>
              <a:ext cx="58195" cy="311150"/>
            </a:xfrm>
            <a:prstGeom prst="rect">
              <a:avLst/>
            </a:prstGeom>
            <a:solidFill>
              <a:srgbClr val="006EFF">
                <a:alpha val="100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5" name="AutoShape 5"/>
            <p:cNvSpPr/>
            <p:nvPr/>
          </p:nvSpPr>
          <p:spPr>
            <a:xfrm>
              <a:off x="424405" y="574675"/>
              <a:ext cx="58195" cy="117837"/>
            </a:xfrm>
            <a:prstGeom prst="rect">
              <a:avLst/>
            </a:prstGeom>
            <a:solidFill>
              <a:srgbClr val="00E4E4">
                <a:alpha val="100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r="62608"/>
          <a:stretch>
            <a:fillRect/>
          </a:stretch>
        </p:blipFill>
        <p:spPr>
          <a:xfrm>
            <a:off x="10220958" y="300798"/>
            <a:ext cx="1315720" cy="335959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7" name="AutoShape 7"/>
          <p:cNvSpPr/>
          <p:nvPr/>
        </p:nvSpPr>
        <p:spPr>
          <a:xfrm>
            <a:off x="256512" y="6468550"/>
            <a:ext cx="4079895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808080"/>
                </a:solidFill>
                <a:latin typeface="方正兰亭黑简体"/>
                <a:ea typeface="方正兰亭黑简体"/>
                <a:cs typeface="方正兰亭黑简体"/>
                <a:sym typeface="方正兰亭黑简体"/>
              </a:rPr>
              <a:t>Copyright © 2023 Volcano Engine. All rights reserved.</a:t>
            </a:r>
            <a:endParaRPr lang="en-US" sz="110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浅色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pic" sz="quarter" idx="193"/>
          </p:nvPr>
        </p:nvSpPr>
        <p:spPr>
          <a:xfrm>
            <a:off x="-12700" y="0"/>
            <a:ext cx="5995851" cy="6858000"/>
          </a:xfrm>
          <a:prstGeom prst="rect">
            <a:avLst/>
          </a:prstGeom>
          <a:gradFill rotWithShape="0"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</a:gsLst>
            <a:lin ang="5400000"/>
          </a:gra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3" name="AutoShape 3"/>
          <p:cNvSpPr/>
          <p:nvPr/>
        </p:nvSpPr>
        <p:spPr>
          <a:xfrm>
            <a:off x="6489700" y="736265"/>
            <a:ext cx="5104437" cy="58477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32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CONTENTS</a:t>
            </a:r>
            <a:endParaRPr lang="en-US" sz="1100"/>
          </a:p>
        </p:txBody>
      </p:sp>
      <p:sp>
        <p:nvSpPr>
          <p:cNvPr id="4" name="AutoShape 4"/>
          <p:cNvSpPr/>
          <p:nvPr/>
        </p:nvSpPr>
        <p:spPr>
          <a:xfrm>
            <a:off x="6489700" y="1321040"/>
            <a:ext cx="3320505" cy="46166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2400" b="1" i="0" u="none" strike="noStrike">
                <a:solidFill>
                  <a:srgbClr val="006EFF"/>
                </a:solidFill>
                <a:latin typeface="微软雅黑"/>
                <a:ea typeface="微软雅黑"/>
                <a:cs typeface="微软雅黑"/>
                <a:sym typeface="微软雅黑"/>
              </a:rPr>
              <a:t>目录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>
            <a:off x="7826355" y="6467475"/>
            <a:ext cx="4079895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D9D9D9"/>
                </a:solidFill>
                <a:latin typeface="微软雅黑"/>
                <a:ea typeface="微软雅黑"/>
                <a:cs typeface="微软雅黑"/>
                <a:sym typeface="微软雅黑"/>
              </a:rPr>
              <a:t>Copyright © 2023 北京火山引擎科技有限公司 All rights reserved.</a:t>
            </a:r>
            <a:endParaRPr lang="en-US" sz="1100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-空白内容页（无 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94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-空白内容页（有 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95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15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Shape 16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Shape 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Shape 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Shape 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深色-空白内容页（有logo）"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96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FFFF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0032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深色-空白内容页（无logo）"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97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FFFF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80网格-浅色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98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80网格-深色"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99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FFFF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0032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-logo网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200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深色-logo网格"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201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FFFF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0032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深色空白页/整图/视频"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深色-手机图片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202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0032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5" name="AutoShape 5"/>
          <p:cNvSpPr>
            <a:spLocks noGrp="1"/>
          </p:cNvSpPr>
          <p:nvPr>
            <p:ph type="pic" sz="quarter" idx="203"/>
          </p:nvPr>
        </p:nvSpPr>
        <p:spPr>
          <a:xfrm>
            <a:off x="5059362" y="1520826"/>
            <a:ext cx="2073275" cy="4479782"/>
          </a:xfrm>
          <a:prstGeom prst="roundRect">
            <a:avLst>
              <a:gd name="adj" fmla="val 9970"/>
            </a:avLst>
          </a:prstGeom>
          <a:solidFill>
            <a:srgbClr val="262626">
              <a:alpha val="100000"/>
            </a:srgbClr>
          </a:soli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深色-手机图片"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204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FFFF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0032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5" name="AutoShape 5"/>
          <p:cNvSpPr>
            <a:spLocks noGrp="1"/>
          </p:cNvSpPr>
          <p:nvPr>
            <p:ph type="pic" sz="quarter" idx="205"/>
          </p:nvPr>
        </p:nvSpPr>
        <p:spPr>
          <a:xfrm>
            <a:off x="5059362" y="1520826"/>
            <a:ext cx="2073275" cy="4479782"/>
          </a:xfrm>
          <a:prstGeom prst="roundRect">
            <a:avLst>
              <a:gd name="adj" fmla="val 9970"/>
            </a:avLst>
          </a:prstGeom>
          <a:solidFill>
            <a:srgbClr val="262626">
              <a:alpha val="100000"/>
            </a:srgbClr>
          </a:soli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-pad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3" name="AutoShape 3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206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sp>
        <p:nvSpPr>
          <p:cNvPr id="5" name="AutoShape 5"/>
          <p:cNvSpPr>
            <a:spLocks noGrp="1"/>
          </p:cNvSpPr>
          <p:nvPr>
            <p:ph type="pic" sz="quarter" idx="207"/>
          </p:nvPr>
        </p:nvSpPr>
        <p:spPr>
          <a:xfrm>
            <a:off x="4487457" y="1593850"/>
            <a:ext cx="3217085" cy="4290998"/>
          </a:xfrm>
          <a:prstGeom prst="roundRect">
            <a:avLst>
              <a:gd name="adj" fmla="val 1369"/>
            </a:avLst>
          </a:prstGeom>
          <a:solidFill>
            <a:srgbClr val="262626">
              <a:alpha val="100000"/>
            </a:srgbClr>
          </a:soli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6" hasCustomPrompt="1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b">
            <a:noAutofit/>
          </a:bodyPr>
          <a:lstStyle>
            <a:lvl1pPr algn="ctr">
              <a:lnSpc>
                <a:spcPct val="91666"/>
              </a:lnSpc>
              <a:defRPr sz="45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91666"/>
              </a:lnSpc>
            </a:pPr>
            <a:r>
              <a:rPr lang="en-US" sz="45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单击此处添加标题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7" hasCustomPrompt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t">
            <a:noAutofit/>
          </a:bodyPr>
          <a:lstStyle>
            <a:lvl1pPr algn="ctr">
              <a:lnSpc>
                <a:spcPct val="91666"/>
              </a:lnSpc>
              <a:defRPr sz="18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marL="95250" indent="0" algn="ctr">
              <a:lnSpc>
                <a:spcPct val="91666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单击此处添加副标题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8" hasCustomPrompt="1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l">
              <a:lnSpc>
                <a:spcPct val="100000"/>
              </a:lnSpc>
              <a:defRPr sz="9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日期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9" hasCustomPrompt="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ctr">
              <a:lnSpc>
                <a:spcPct val="100000"/>
              </a:lnSpc>
              <a:defRPr sz="9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页脚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10" hasCustomPrompt="1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r">
              <a:lnSpc>
                <a:spcPct val="100000"/>
              </a:lnSpc>
              <a:defRPr sz="900" b="0" i="0" u="none" strike="noStrike" spc="0">
                <a:solidFill>
                  <a:srgbClr val="888888">
                    <a:alpha val="100000"/>
                  </a:srgbClr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深色-pad图片"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208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FFFF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0032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5" name="AutoShape 5"/>
          <p:cNvSpPr>
            <a:spLocks noGrp="1"/>
          </p:cNvSpPr>
          <p:nvPr>
            <p:ph type="pic" sz="quarter" idx="209"/>
          </p:nvPr>
        </p:nvSpPr>
        <p:spPr>
          <a:xfrm>
            <a:off x="4487457" y="1593850"/>
            <a:ext cx="3217085" cy="4290998"/>
          </a:xfrm>
          <a:prstGeom prst="roundRect">
            <a:avLst>
              <a:gd name="adj" fmla="val 1369"/>
            </a:avLst>
          </a:prstGeom>
          <a:solidFill>
            <a:srgbClr val="262626">
              <a:alpha val="100000"/>
            </a:srgbClr>
          </a:soli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-电脑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3" name="AutoShape 3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210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sp>
        <p:nvSpPr>
          <p:cNvPr id="5" name="AutoShape 5"/>
          <p:cNvSpPr>
            <a:spLocks noGrp="1"/>
          </p:cNvSpPr>
          <p:nvPr>
            <p:ph type="pic" sz="quarter" idx="211"/>
          </p:nvPr>
        </p:nvSpPr>
        <p:spPr>
          <a:xfrm>
            <a:off x="3555156" y="1750894"/>
            <a:ext cx="5209432" cy="3222744"/>
          </a:xfrm>
          <a:prstGeom prst="rect">
            <a:avLst/>
          </a:prstGeom>
          <a:solidFill>
            <a:srgbClr val="262626">
              <a:alpha val="100000"/>
            </a:srgbClr>
          </a:soli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深色-电脑图片"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212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FFFF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0032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5" name="AutoShape 5"/>
          <p:cNvSpPr>
            <a:spLocks noGrp="1"/>
          </p:cNvSpPr>
          <p:nvPr>
            <p:ph type="pic" sz="quarter" idx="213"/>
          </p:nvPr>
        </p:nvSpPr>
        <p:spPr>
          <a:xfrm>
            <a:off x="3555156" y="1750894"/>
            <a:ext cx="5209432" cy="3222744"/>
          </a:xfrm>
          <a:prstGeom prst="rect">
            <a:avLst/>
          </a:prstGeom>
          <a:solidFill>
            <a:srgbClr val="262626">
              <a:alpha val="100000"/>
            </a:srgbClr>
          </a:soli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14" hasCustomPrompt="1"/>
          </p:nvPr>
        </p:nvSpPr>
        <p:spPr>
          <a:xfrm>
            <a:off x="838200" y="365126"/>
            <a:ext cx="10515600" cy="76835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ctr">
              <a:lnSpc>
                <a:spcPct val="91666"/>
              </a:lnSpc>
              <a:defRPr sz="4400" b="0" i="0" u="none" strike="noStrike" spc="0">
                <a:solidFill>
                  <a:srgbClr val="000000">
                    <a:alpha val="100000"/>
                  </a:srgbClr>
                </a:solidFill>
                <a:latin typeface="等线 Light"/>
              </a:defRPr>
            </a:lvl1pPr>
          </a:lstStyle>
          <a:p>
            <a:pPr indent="0" algn="ctr">
              <a:lnSpc>
                <a:spcPct val="91666"/>
              </a:lnSpc>
            </a:pPr>
            <a:r>
              <a:rPr lang="en-US" sz="4400" b="0" i="0" u="none" strike="noStrike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rPr>
              <a:t>Click to edit Master title style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215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800" b="0" i="0" u="none" strike="noStrike" spc="0">
                <a:solidFill>
                  <a:srgbClr val="000000">
                    <a:alpha val="100000"/>
                  </a:srgbClr>
                </a:solidFill>
                <a:latin typeface="等线"/>
              </a:defRPr>
            </a:lvl1pPr>
          </a:lstStyle>
          <a:p>
            <a:pPr marL="355600" indent="-355600" algn="l">
              <a:lnSpc>
                <a:spcPct val="91666"/>
              </a:lnSpc>
              <a:buClr>
                <a:srgbClr val="000000"/>
              </a:buClr>
              <a:buChar char="•"/>
            </a:pPr>
            <a:r>
              <a:rPr lang="en-US" sz="2800" b="0" i="0" u="none" strike="noStrike">
                <a:solidFill>
                  <a:srgbClr val="000000"/>
                </a:solidFill>
                <a:latin typeface="等线"/>
                <a:ea typeface="等线"/>
                <a:cs typeface="等线"/>
                <a:sym typeface="等线"/>
              </a:rPr>
              <a:t>Edit Master text styles</a:t>
            </a:r>
          </a:p>
          <a:p>
            <a:pPr marL="914400" lvl="1" indent="-304800" algn="l">
              <a:lnSpc>
                <a:spcPct val="91666"/>
              </a:lnSpc>
              <a:buClr>
                <a:srgbClr val="000000"/>
              </a:buClr>
              <a:buChar char="•"/>
            </a:pPr>
            <a:r>
              <a:rPr lang="en-US" sz="2400" b="0" i="0" u="none" strike="noStrike">
                <a:solidFill>
                  <a:srgbClr val="000000"/>
                </a:solidFill>
                <a:latin typeface="等线"/>
                <a:ea typeface="等线"/>
                <a:cs typeface="等线"/>
                <a:sym typeface="等线"/>
              </a:rPr>
              <a:t>Second level</a:t>
            </a:r>
          </a:p>
          <a:p>
            <a:pPr marL="1270000" lvl="2" indent="-254000" algn="l">
              <a:lnSpc>
                <a:spcPct val="91666"/>
              </a:lnSpc>
              <a:buClr>
                <a:srgbClr val="000000"/>
              </a:buClr>
              <a:buChar char="•"/>
            </a:pPr>
            <a:r>
              <a:rPr lang="en-US" sz="2000" b="0" i="0" u="none" strike="noStrike">
                <a:solidFill>
                  <a:srgbClr val="000000"/>
                </a:solidFill>
                <a:latin typeface="等线"/>
                <a:ea typeface="等线"/>
                <a:cs typeface="等线"/>
                <a:sym typeface="等线"/>
              </a:rPr>
              <a:t>Third level</a:t>
            </a:r>
          </a:p>
          <a:p>
            <a:pPr marL="1600200" lvl="3" indent="-228600" algn="l">
              <a:lnSpc>
                <a:spcPct val="91666"/>
              </a:lnSpc>
              <a:buClr>
                <a:srgbClr val="000000"/>
              </a:buClr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latin typeface="等线"/>
                <a:ea typeface="等线"/>
                <a:cs typeface="等线"/>
                <a:sym typeface="等线"/>
              </a:rPr>
              <a:t>Fourth level</a:t>
            </a:r>
          </a:p>
          <a:p>
            <a:pPr marL="2057400" lvl="4" indent="-228600" algn="l">
              <a:lnSpc>
                <a:spcPct val="91666"/>
              </a:lnSpc>
              <a:buClr>
                <a:srgbClr val="000000"/>
              </a:buClr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latin typeface="等线"/>
                <a:ea typeface="等线"/>
                <a:cs typeface="等线"/>
                <a:sym typeface="等线"/>
              </a:rPr>
              <a:t>Fifth level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216" hasCustomPrompt="1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100000"/>
              </a:lnSpc>
              <a:defRPr sz="1800" b="0" i="0" u="none" strike="noStrike" spc="0">
                <a:solidFill>
                  <a:srgbClr val="000000">
                    <a:alpha val="100000"/>
                  </a:srgbClr>
                </a:solidFill>
                <a:latin typeface="等线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等线"/>
                <a:ea typeface="等线"/>
                <a:cs typeface="等线"/>
                <a:sym typeface="等线"/>
              </a:rPr>
              <a:t>2/7/2025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217" hasCustomPrompt="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100000"/>
              </a:lnSpc>
              <a:defRPr sz="1800" b="0" i="0" u="none" strike="noStrike" spc="0">
                <a:solidFill>
                  <a:srgbClr val="000000">
                    <a:alpha val="100000"/>
                  </a:srgbClr>
                </a:solidFill>
                <a:latin typeface="等线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等线"/>
                <a:ea typeface="等线"/>
                <a:cs typeface="等线"/>
                <a:sym typeface="等线"/>
              </a:rPr>
              <a:t>页脚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218" hasCustomPrompt="1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100000"/>
              </a:lnSpc>
              <a:defRPr sz="1800" b="0" i="0" u="none" strike="noStrike" spc="0">
                <a:solidFill>
                  <a:srgbClr val="000000">
                    <a:alpha val="100000"/>
                  </a:srgbClr>
                </a:solidFill>
                <a:latin typeface="等线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等线"/>
                <a:ea typeface="等线"/>
                <a:cs typeface="等线"/>
                <a:sym typeface="等线"/>
              </a:rPr>
              <a:t>‹#›</a:t>
            </a:r>
          </a:p>
        </p:txBody>
      </p:sp>
      <p:cxnSp>
        <p:nvCxnSpPr>
          <p:cNvPr id="7" name="Connector 7"/>
          <p:cNvCxnSpPr/>
          <p:nvPr/>
        </p:nvCxnSpPr>
        <p:spPr>
          <a:xfrm>
            <a:off x="4714875" y="1133476"/>
            <a:ext cx="2762250" cy="0"/>
          </a:xfrm>
          <a:prstGeom prst="line">
            <a:avLst/>
          </a:prstGeom>
          <a:noFill/>
          <a:ln w="12700" cap="flat">
            <a:solidFill>
              <a:srgbClr val="000000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noFill/>
            <a:prstDash val="solid"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0365" y="6428547"/>
            <a:ext cx="1108095" cy="311045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4" name="AutoShape 4"/>
          <p:cNvSpPr/>
          <p:nvPr/>
        </p:nvSpPr>
        <p:spPr>
          <a:xfrm>
            <a:off x="334965" y="136525"/>
            <a:ext cx="116593" cy="549275"/>
          </a:xfrm>
          <a:prstGeom prst="rect">
            <a:avLst/>
          </a:prstGeom>
          <a:solidFill>
            <a:srgbClr val="4DE6E6">
              <a:alpha val="100000"/>
            </a:srgbClr>
          </a:solidFill>
          <a:ln w="12700" cap="flat">
            <a:solidFill>
              <a:srgbClr val="4DE6E6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body" sz="quarter" idx="219" hasCustomPrompt="1"/>
          </p:nvPr>
        </p:nvSpPr>
        <p:spPr>
          <a:xfrm>
            <a:off x="4616275" y="6401507"/>
            <a:ext cx="2743200" cy="36512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ctr">
            <a:noAutofit/>
          </a:bodyPr>
          <a:lstStyle>
            <a:lvl1pPr algn="ctr">
              <a:lnSpc>
                <a:spcPct val="100000"/>
              </a:lnSpc>
              <a:defRPr sz="1000" b="0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日期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220" hasCustomPrompt="1"/>
          </p:nvPr>
        </p:nvSpPr>
        <p:spPr>
          <a:xfrm>
            <a:off x="9088437" y="6401507"/>
            <a:ext cx="2743200" cy="36512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ctr">
            <a:noAutofit/>
          </a:bodyPr>
          <a:lstStyle>
            <a:lvl1pPr algn="r">
              <a:lnSpc>
                <a:spcPct val="100000"/>
              </a:lnSpc>
              <a:defRPr sz="1000" b="0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r">
              <a:lnSpc>
                <a:spcPct val="1000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‹#›</a:t>
            </a:r>
          </a:p>
        </p:txBody>
      </p:sp>
      <p:sp>
        <p:nvSpPr>
          <p:cNvPr id="7" name="AutoShape 7"/>
          <p:cNvSpPr>
            <a:spLocks noGrp="1"/>
          </p:cNvSpPr>
          <p:nvPr>
            <p:ph type="body" sz="quarter" idx="221" hasCustomPrompt="1"/>
          </p:nvPr>
        </p:nvSpPr>
        <p:spPr>
          <a:xfrm>
            <a:off x="459439" y="136525"/>
            <a:ext cx="9757988" cy="54927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ctr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40404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sp>
        <p:nvSpPr>
          <p:cNvPr id="8" name="AutoShape 8"/>
          <p:cNvSpPr/>
          <p:nvPr/>
        </p:nvSpPr>
        <p:spPr>
          <a:xfrm>
            <a:off x="-252341" y="0"/>
            <a:ext cx="252341" cy="365125"/>
          </a:xfrm>
          <a:prstGeom prst="rect">
            <a:avLst/>
          </a:prstGeom>
          <a:solidFill>
            <a:srgbClr val="141B63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9" name="AutoShape 9"/>
          <p:cNvSpPr/>
          <p:nvPr/>
        </p:nvSpPr>
        <p:spPr>
          <a:xfrm>
            <a:off x="-252339" y="376915"/>
            <a:ext cx="252340" cy="365125"/>
          </a:xfrm>
          <a:prstGeom prst="rect">
            <a:avLst/>
          </a:prstGeom>
          <a:solidFill>
            <a:srgbClr val="0499D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10" name="AutoShape 10"/>
          <p:cNvSpPr/>
          <p:nvPr/>
        </p:nvSpPr>
        <p:spPr>
          <a:xfrm>
            <a:off x="-252339" y="753828"/>
            <a:ext cx="252340" cy="365125"/>
          </a:xfrm>
          <a:prstGeom prst="rect">
            <a:avLst/>
          </a:prstGeom>
          <a:solidFill>
            <a:srgbClr val="A1D2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11" name="AutoShape 11"/>
          <p:cNvSpPr/>
          <p:nvPr/>
        </p:nvSpPr>
        <p:spPr>
          <a:xfrm>
            <a:off x="-252341" y="1116288"/>
            <a:ext cx="252340" cy="365125"/>
          </a:xfrm>
          <a:prstGeom prst="rect">
            <a:avLst/>
          </a:prstGeom>
          <a:solidFill>
            <a:srgbClr val="969FC1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 l="2943" t="86967" b="4103"/>
          <a:stretch>
            <a:fillRect/>
          </a:stretch>
        </p:blipFill>
        <p:spPr>
          <a:xfrm rot="5400000">
            <a:off x="-1759404" y="3355420"/>
            <a:ext cx="3266467" cy="252341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13" name="AutoShape 13"/>
          <p:cNvSpPr/>
          <p:nvPr/>
        </p:nvSpPr>
        <p:spPr>
          <a:xfrm>
            <a:off x="-252339" y="1483810"/>
            <a:ext cx="252340" cy="365125"/>
          </a:xfrm>
          <a:prstGeom prst="rect">
            <a:avLst/>
          </a:prstGeom>
          <a:solidFill>
            <a:srgbClr val="DDED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14" name="AutoShape 14"/>
          <p:cNvSpPr/>
          <p:nvPr/>
        </p:nvSpPr>
        <p:spPr>
          <a:xfrm>
            <a:off x="-259082" y="5113399"/>
            <a:ext cx="252340" cy="324000"/>
          </a:xfrm>
          <a:prstGeom prst="rect">
            <a:avLst/>
          </a:prstGeom>
          <a:solidFill>
            <a:srgbClr val="39CCFA">
              <a:alpha val="100000"/>
            </a:srgbClr>
          </a:solidFill>
          <a:ln w="12700" cap="flat" cmpd="sng">
            <a:noFill/>
            <a:prstDash val="solid"/>
          </a:ln>
        </p:spPr>
        <p:txBody>
          <a:bodyPr lIns="91411" tIns="71977" rIns="91411" bIns="71977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15" name="AutoShape 15"/>
          <p:cNvSpPr/>
          <p:nvPr/>
        </p:nvSpPr>
        <p:spPr>
          <a:xfrm>
            <a:off x="-259085" y="5447411"/>
            <a:ext cx="252343" cy="324000"/>
          </a:xfrm>
          <a:prstGeom prst="rect">
            <a:avLst/>
          </a:prstGeom>
          <a:solidFill>
            <a:srgbClr val="4B5286">
              <a:alpha val="100000"/>
            </a:srgbClr>
          </a:solidFill>
          <a:ln w="12700" cap="flat" cmpd="sng">
            <a:noFill/>
            <a:prstDash val="solid"/>
          </a:ln>
        </p:spPr>
        <p:txBody>
          <a:bodyPr lIns="91411" tIns="71977" rIns="91411" bIns="71977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16" name="AutoShape 16"/>
          <p:cNvSpPr/>
          <p:nvPr/>
        </p:nvSpPr>
        <p:spPr>
          <a:xfrm>
            <a:off x="-259082" y="5774883"/>
            <a:ext cx="252340" cy="329291"/>
          </a:xfrm>
          <a:prstGeom prst="rect">
            <a:avLst/>
          </a:prstGeom>
          <a:solidFill>
            <a:srgbClr val="0070C0">
              <a:alpha val="100000"/>
            </a:srgbClr>
          </a:solidFill>
          <a:ln w="12700" cap="flat" cmpd="sng">
            <a:noFill/>
            <a:prstDash val="solid"/>
          </a:ln>
        </p:spPr>
        <p:txBody>
          <a:bodyPr lIns="91411" tIns="71977" rIns="91411" bIns="71977" rtlCol="0" anchor="ctr">
            <a:noAutofit/>
          </a:bodyPr>
          <a:lstStyle/>
          <a:p>
            <a:pPr algn="ctr">
              <a:defRPr/>
            </a:pPr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主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947150" y="3801290"/>
            <a:ext cx="1762306" cy="24511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44546A"/>
                </a:solidFill>
                <a:latin typeface="Calibri"/>
                <a:ea typeface="Calibri"/>
                <a:cs typeface="Calibri"/>
                <a:sym typeface="Calibri"/>
              </a:rPr>
              <a:t>©2025 YNET</a:t>
            </a:r>
            <a:endParaRPr lang="en-US" sz="1100"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240" hasCustomPrompt="1"/>
          </p:nvPr>
        </p:nvSpPr>
        <p:spPr>
          <a:xfrm>
            <a:off x="1709145" y="2059033"/>
            <a:ext cx="8791303" cy="151066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b">
            <a:noAutofit/>
          </a:bodyPr>
          <a:lstStyle>
            <a:lvl1pPr algn="ctr">
              <a:lnSpc>
                <a:spcPct val="91666"/>
              </a:lnSpc>
              <a:defRPr sz="4000" b="0" i="0" u="none" strike="noStrike" spc="0">
                <a:solidFill>
                  <a:srgbClr val="000000">
                    <a:alpha val="100000"/>
                  </a:srgbClr>
                </a:solidFill>
                <a:latin typeface="黑体"/>
              </a:defRPr>
            </a:lvl1pPr>
          </a:lstStyle>
          <a:p>
            <a:pPr indent="0" algn="ctr">
              <a:lnSpc>
                <a:spcPct val="91666"/>
              </a:lnSpc>
            </a:pPr>
            <a:r>
              <a:rPr lang="en-US" sz="4000" b="0" i="0" u="none" strike="noStrike">
                <a:solidFill>
                  <a:srgbClr val="000000"/>
                </a:solidFill>
                <a:latin typeface="黑体"/>
                <a:ea typeface="黑体"/>
                <a:cs typeface="黑体"/>
                <a:sym typeface="黑体"/>
              </a:rPr>
              <a:t>单击此处编辑主标题文本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241" hasCustomPrompt="1"/>
          </p:nvPr>
        </p:nvSpPr>
        <p:spPr>
          <a:xfrm>
            <a:off x="3513996" y="4250781"/>
            <a:ext cx="5181600" cy="82232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0000" tIns="45720" rIns="91440" bIns="45720" anchor="b">
            <a:noAutofit/>
          </a:bodyPr>
          <a:lstStyle>
            <a:lvl1pPr algn="ctr">
              <a:lnSpc>
                <a:spcPct val="91666"/>
              </a:lnSpc>
              <a:defRPr sz="2400" b="0" i="0" u="none" strike="noStrike" spc="0">
                <a:solidFill>
                  <a:srgbClr val="898989">
                    <a:alpha val="100000"/>
                  </a:srgbClr>
                </a:solidFill>
                <a:latin typeface="黑体"/>
              </a:defRPr>
            </a:lvl1pPr>
          </a:lstStyle>
          <a:p>
            <a:pPr indent="0" algn="ctr">
              <a:lnSpc>
                <a:spcPct val="91666"/>
              </a:lnSpc>
            </a:pPr>
            <a:r>
              <a:rPr lang="en-US" sz="2400" b="0" i="0" u="none" strike="noStrike">
                <a:solidFill>
                  <a:srgbClr val="898989"/>
                </a:solidFill>
                <a:latin typeface="黑体"/>
                <a:ea typeface="黑体"/>
                <a:cs typeface="黑体"/>
                <a:sym typeface="黑体"/>
              </a:rPr>
              <a:t>单击此处编辑副标题文本</a:t>
            </a: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830400" y="554038"/>
            <a:ext cx="2476500" cy="657225"/>
          </a:xfrm>
          <a:prstGeom prst="rect">
            <a:avLst/>
          </a:prstGeom>
          <a:noFill/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4000" b="0" i="0" u="none" strike="noStrike">
                <a:solidFill>
                  <a:srgbClr val="455A68"/>
                </a:solidFill>
                <a:latin typeface="黑体"/>
                <a:ea typeface="黑体"/>
                <a:cs typeface="黑体"/>
                <a:sym typeface="黑体"/>
              </a:rPr>
              <a:t>内容</a:t>
            </a:r>
            <a:endParaRPr lang="en-US" sz="1100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子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045399" y="2685414"/>
            <a:ext cx="1471612" cy="1103709"/>
          </a:xfrm>
          <a:prstGeom prst="ellipse">
            <a:avLst/>
          </a:prstGeom>
          <a:noFill/>
          <a:ln w="38100">
            <a:solidFill>
              <a:srgbClr val="92D050">
                <a:alpha val="100000"/>
              </a:srgbClr>
            </a:solidFill>
            <a:prstDash val="solid"/>
            <a:round/>
          </a:ln>
        </p:spPr>
        <p:txBody>
          <a:bodyPr lIns="0" tIns="0" rIns="0" bIns="0" rtlCol="0" anchor="ctr">
            <a:noAutofit/>
          </a:bodyPr>
          <a:lstStyle/>
          <a:p>
            <a:pPr algn="l">
              <a:defRPr/>
            </a:pPr>
            <a:endParaRPr/>
          </a:p>
        </p:txBody>
      </p:sp>
      <p:cxnSp>
        <p:nvCxnSpPr>
          <p:cNvPr id="3" name="Connector 3"/>
          <p:cNvCxnSpPr/>
          <p:nvPr/>
        </p:nvCxnSpPr>
        <p:spPr>
          <a:xfrm>
            <a:off x="4652343" y="3397407"/>
            <a:ext cx="7285495" cy="0"/>
          </a:xfrm>
          <a:prstGeom prst="line">
            <a:avLst/>
          </a:prstGeom>
          <a:noFill/>
          <a:ln w="12700" cap="flat">
            <a:solidFill>
              <a:srgbClr val="92D050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4" name="Freeform 4"/>
          <p:cNvSpPr/>
          <p:nvPr/>
        </p:nvSpPr>
        <p:spPr>
          <a:xfrm>
            <a:off x="2888236" y="3403364"/>
            <a:ext cx="1765300" cy="508398"/>
          </a:xfrm>
          <a:custGeom>
            <a:avLst/>
            <a:gdLst/>
            <a:ahLst/>
            <a:cxnLst/>
            <a:rect l="l" t="t" r="r" b="b"/>
            <a:pathLst>
              <a:path w="1765300" h="508398">
                <a:moveTo>
                  <a:pt x="1765300" y="0"/>
                </a:moveTo>
                <a:lnTo>
                  <a:pt x="1729260" y="87154"/>
                </a:lnTo>
                <a:cubicBezTo>
                  <a:pt x="1589776" y="334701"/>
                  <a:pt x="1263236" y="508398"/>
                  <a:pt x="882650" y="508398"/>
                </a:cubicBezTo>
                <a:cubicBezTo>
                  <a:pt x="502065" y="508398"/>
                  <a:pt x="175524" y="334701"/>
                  <a:pt x="36040" y="87154"/>
                </a:cubicBezTo>
                <a:lnTo>
                  <a:pt x="0" y="0"/>
                </a:lnTo>
              </a:path>
            </a:pathLst>
          </a:custGeom>
          <a:noFill/>
          <a:ln w="12700" cap="flat">
            <a:solidFill>
              <a:srgbClr val="92D050">
                <a:alpha val="100000"/>
              </a:srgbClr>
            </a:solidFill>
            <a:prstDash val="solid"/>
          </a:ln>
        </p:spPr>
        <p:txBody>
          <a:bodyPr lIns="91434" tIns="45717" rIns="91434" bIns="45717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cxnSp>
        <p:nvCxnSpPr>
          <p:cNvPr id="5" name="Connector 5"/>
          <p:cNvCxnSpPr/>
          <p:nvPr/>
        </p:nvCxnSpPr>
        <p:spPr>
          <a:xfrm>
            <a:off x="107401" y="3404551"/>
            <a:ext cx="2782138" cy="0"/>
          </a:xfrm>
          <a:prstGeom prst="line">
            <a:avLst/>
          </a:prstGeom>
          <a:noFill/>
          <a:ln w="12700" cap="flat">
            <a:solidFill>
              <a:srgbClr val="92D050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6" name="AutoShape 6"/>
          <p:cNvSpPr>
            <a:spLocks noGrp="1"/>
          </p:cNvSpPr>
          <p:nvPr>
            <p:ph type="body" sz="quarter" idx="242" hasCustomPrompt="1"/>
          </p:nvPr>
        </p:nvSpPr>
        <p:spPr>
          <a:xfrm>
            <a:off x="4652343" y="2821577"/>
            <a:ext cx="7285495" cy="538086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0000" tIns="45720" rIns="91440" bIns="45720" anchor="ctr">
            <a:noAutofit/>
          </a:bodyPr>
          <a:lstStyle>
            <a:lvl1pPr algn="l">
              <a:lnSpc>
                <a:spcPct val="91666"/>
              </a:lnSpc>
              <a:defRPr sz="2800" b="0" i="0" u="none" strike="noStrike" spc="0">
                <a:solidFill>
                  <a:srgbClr val="44546A">
                    <a:alpha val="100000"/>
                  </a:srgbClr>
                </a:solidFill>
                <a:latin typeface="黑体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800" b="0" i="0" u="none" strike="noStrike">
                <a:solidFill>
                  <a:srgbClr val="44546A"/>
                </a:solidFill>
                <a:latin typeface="黑体"/>
                <a:ea typeface="黑体"/>
                <a:cs typeface="黑体"/>
                <a:sym typeface="黑体"/>
              </a:rPr>
              <a:t>单击此处编辑标题文本</a:t>
            </a:r>
          </a:p>
        </p:txBody>
      </p:sp>
      <p:sp>
        <p:nvSpPr>
          <p:cNvPr id="7" name="AutoShape 7"/>
          <p:cNvSpPr>
            <a:spLocks noGrp="1"/>
          </p:cNvSpPr>
          <p:nvPr>
            <p:ph type="body" sz="quarter" idx="243" hasCustomPrompt="1"/>
          </p:nvPr>
        </p:nvSpPr>
        <p:spPr>
          <a:xfrm>
            <a:off x="4974560" y="3432071"/>
            <a:ext cx="6963278" cy="35705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0000" tIns="45720" rIns="91440" bIns="45720" anchor="ctr">
            <a:noAutofit/>
          </a:bodyPr>
          <a:lstStyle>
            <a:lvl1pPr algn="l">
              <a:lnSpc>
                <a:spcPct val="91666"/>
              </a:lnSpc>
              <a:defRPr sz="1800" b="0" i="0" u="none" strike="noStrike" spc="0">
                <a:solidFill>
                  <a:srgbClr val="44546A">
                    <a:alpha val="100000"/>
                  </a:srgbClr>
                </a:solidFill>
                <a:latin typeface="黑体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800" b="0" i="0" u="none" strike="noStrike">
                <a:solidFill>
                  <a:srgbClr val="44546A"/>
                </a:solidFill>
                <a:latin typeface="黑体"/>
                <a:ea typeface="黑体"/>
                <a:cs typeface="黑体"/>
                <a:sym typeface="黑体"/>
              </a:rPr>
              <a:t>单击此处编辑副标题文本</a:t>
            </a:r>
          </a:p>
        </p:txBody>
      </p:sp>
      <p:sp>
        <p:nvSpPr>
          <p:cNvPr id="8" name="AutoShape 8"/>
          <p:cNvSpPr>
            <a:spLocks noGrp="1"/>
          </p:cNvSpPr>
          <p:nvPr>
            <p:ph type="body" sz="quarter" idx="244" hasCustomPrompt="1"/>
          </p:nvPr>
        </p:nvSpPr>
        <p:spPr>
          <a:xfrm>
            <a:off x="3045399" y="2715534"/>
            <a:ext cx="1471612" cy="1043467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0000" tIns="45720" rIns="91440" bIns="45720" anchor="ctr">
            <a:noAutofit/>
          </a:bodyPr>
          <a:lstStyle>
            <a:lvl1pPr algn="ctr">
              <a:lnSpc>
                <a:spcPct val="91666"/>
              </a:lnSpc>
              <a:defRPr sz="7200" b="0" i="1" u="none" strike="noStrike" spc="0">
                <a:solidFill>
                  <a:srgbClr val="435A68">
                    <a:alpha val="100000"/>
                  </a:srgbClr>
                </a:solidFill>
                <a:latin typeface="黑体"/>
              </a:defRPr>
            </a:lvl1pPr>
          </a:lstStyle>
          <a:p>
            <a:pPr indent="0" algn="ctr">
              <a:lnSpc>
                <a:spcPct val="91666"/>
              </a:lnSpc>
            </a:pPr>
            <a:r>
              <a:rPr lang="en-US" sz="7200" b="0" i="1" u="none" strike="noStrike">
                <a:solidFill>
                  <a:srgbClr val="435A68"/>
                </a:solidFill>
                <a:latin typeface="黑体"/>
                <a:ea typeface="黑体"/>
                <a:cs typeface="黑体"/>
                <a:sym typeface="黑体"/>
              </a:rPr>
              <a:t>点</a:t>
            </a: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45" hasCustomPrompt="1"/>
          </p:nvPr>
        </p:nvSpPr>
        <p:spPr>
          <a:xfrm>
            <a:off x="274567" y="914400"/>
            <a:ext cx="11677027" cy="566928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marL="304800" indent="-304800" algn="l">
              <a:lnSpc>
                <a:spcPct val="91666"/>
              </a:lnSpc>
              <a:buClr>
                <a:srgbClr val="000000"/>
              </a:buClr>
              <a:buChar char="•"/>
            </a:pPr>
            <a:r>
              <a:rPr lang="en-US" sz="24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内容</a:t>
            </a:r>
          </a:p>
          <a:p>
            <a:pPr marL="711200" lvl="1" indent="-254000" algn="l">
              <a:lnSpc>
                <a:spcPct val="91666"/>
              </a:lnSpc>
              <a:buClr>
                <a:srgbClr val="000000"/>
              </a:buClr>
              <a:buChar char="•"/>
            </a:pPr>
            <a:r>
              <a:rPr lang="en-US" sz="20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内容</a:t>
            </a:r>
          </a:p>
          <a:p>
            <a:pPr marL="1143000" lvl="2" indent="-228600" algn="l">
              <a:lnSpc>
                <a:spcPct val="91666"/>
              </a:lnSpc>
              <a:buClr>
                <a:srgbClr val="000000"/>
              </a:buClr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内容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246" hasCustomPrompt="1"/>
          </p:nvPr>
        </p:nvSpPr>
        <p:spPr>
          <a:xfrm>
            <a:off x="882650" y="298586"/>
            <a:ext cx="9724390" cy="471487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ctr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单击此处编辑标题样式</a:t>
            </a: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内容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47" hasCustomPrompt="1"/>
          </p:nvPr>
        </p:nvSpPr>
        <p:spPr>
          <a:xfrm>
            <a:off x="882650" y="298586"/>
            <a:ext cx="9724390" cy="471487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ctr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单击此处编辑标题样式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1" hasCustomPrompt="1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l">
              <a:lnSpc>
                <a:spcPct val="91666"/>
              </a:lnSpc>
              <a:defRPr sz="33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33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单击此处添加标题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t">
            <a:noAutofit/>
          </a:bodyPr>
          <a:lstStyle>
            <a:lvl1pPr algn="l">
              <a:lnSpc>
                <a:spcPct val="91666"/>
              </a:lnSpc>
              <a:defRPr sz="21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marL="139700" indent="0" algn="l">
              <a:lnSpc>
                <a:spcPct val="91666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单击此处添加文本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l">
              <a:lnSpc>
                <a:spcPct val="100000"/>
              </a:lnSpc>
              <a:defRPr sz="9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日期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14" hasCustomPrompt="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ctr">
              <a:lnSpc>
                <a:spcPct val="100000"/>
              </a:lnSpc>
              <a:defRPr sz="9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页脚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15" hasCustomPrompt="1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r">
              <a:lnSpc>
                <a:spcPct val="100000"/>
              </a:lnSpc>
              <a:defRPr sz="900" b="0" i="0" u="none" strike="noStrike" spc="0">
                <a:solidFill>
                  <a:srgbClr val="888888">
                    <a:alpha val="100000"/>
                  </a:srgbClr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r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结束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algn="l">
              <a:defRPr/>
            </a:pPr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48" hasCustomPrompt="1"/>
          </p:nvPr>
        </p:nvSpPr>
        <p:spPr>
          <a:xfrm>
            <a:off x="882015" y="350520"/>
            <a:ext cx="6786245" cy="47117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ctr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49" hasCustomPrompt="1"/>
          </p:nvPr>
        </p:nvSpPr>
        <p:spPr>
          <a:xfrm>
            <a:off x="180000" y="108000"/>
            <a:ext cx="5400000" cy="66802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ctr">
            <a:noAutofit/>
          </a:bodyPr>
          <a:lstStyle>
            <a:lvl1pPr algn="l">
              <a:lnSpc>
                <a:spcPct val="100000"/>
              </a:lnSpc>
              <a:defRPr sz="2800" b="1" i="0" u="none" strike="noStrike" spc="0">
                <a:solidFill>
                  <a:srgbClr val="595959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2800" b="1" i="0" u="none" strike="noStrike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空白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50" hasCustomPrompt="1"/>
          </p:nvPr>
        </p:nvSpPr>
        <p:spPr>
          <a:xfrm>
            <a:off x="406400" y="76200"/>
            <a:ext cx="10871200" cy="4572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80808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浅色-空白内容页（无 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62269" y="381362"/>
            <a:ext cx="45719" cy="311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14"/>
          <p:cNvSpPr>
            <a:spLocks noGrp="1"/>
          </p:cNvSpPr>
          <p:nvPr>
            <p:ph type="title"/>
          </p:nvPr>
        </p:nvSpPr>
        <p:spPr>
          <a:xfrm>
            <a:off x="442913" y="314392"/>
            <a:ext cx="9501187" cy="4714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48867241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浅色-空白内容页（有 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362269" y="381362"/>
            <a:ext cx="45719" cy="311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ph type="title"/>
          </p:nvPr>
        </p:nvSpPr>
        <p:spPr>
          <a:xfrm>
            <a:off x="442913" y="314392"/>
            <a:ext cx="9501187" cy="4714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3481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深色-空白内容页（有logo）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362269" y="381362"/>
            <a:ext cx="45719" cy="311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ph type="title"/>
          </p:nvPr>
        </p:nvSpPr>
        <p:spPr>
          <a:xfrm>
            <a:off x="442913" y="314392"/>
            <a:ext cx="9501187" cy="4714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0558463" y="330032"/>
            <a:ext cx="1225550" cy="30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9997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b">
            <a:noAutofit/>
          </a:bodyPr>
          <a:lstStyle>
            <a:lvl1pPr algn="l">
              <a:lnSpc>
                <a:spcPct val="91666"/>
              </a:lnSpc>
              <a:defRPr sz="45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45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单击此处添加标题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7" hasCustomPrompt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t">
            <a:noAutofit/>
          </a:bodyPr>
          <a:lstStyle>
            <a:lvl1pPr algn="l">
              <a:lnSpc>
                <a:spcPct val="91666"/>
              </a:lnSpc>
              <a:defRPr sz="18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marL="228600" indent="0" algn="l">
              <a:lnSpc>
                <a:spcPct val="91666"/>
              </a:lnSpc>
            </a:pPr>
            <a:r>
              <a:rPr lang="en-US" sz="18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单击此处添加文本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l">
              <a:lnSpc>
                <a:spcPct val="100000"/>
              </a:lnSpc>
              <a:defRPr sz="9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日期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19" hasCustomPrompt="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ctr">
              <a:lnSpc>
                <a:spcPct val="100000"/>
              </a:lnSpc>
              <a:defRPr sz="9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页脚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20" hasCustomPrompt="1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r">
              <a:lnSpc>
                <a:spcPct val="100000"/>
              </a:lnSpc>
              <a:defRPr sz="900" b="0" i="0" u="none" strike="noStrike" spc="0">
                <a:solidFill>
                  <a:srgbClr val="888888">
                    <a:alpha val="100000"/>
                  </a:srgbClr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深色-空白内容页（无logo）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362269" y="381362"/>
            <a:ext cx="45719" cy="311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ph type="title"/>
          </p:nvPr>
        </p:nvSpPr>
        <p:spPr>
          <a:xfrm>
            <a:off x="442913" y="314392"/>
            <a:ext cx="9501187" cy="4714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11978261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0网格-浅色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362269" y="381362"/>
            <a:ext cx="45719" cy="311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ph type="title"/>
          </p:nvPr>
        </p:nvSpPr>
        <p:spPr>
          <a:xfrm>
            <a:off x="442913" y="314392"/>
            <a:ext cx="9501187" cy="4714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pic>
        <p:nvPicPr>
          <p:cNvPr id="61" name="图片 60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4407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80网格-浅色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75390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0网格-深色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362269" y="381362"/>
            <a:ext cx="45719" cy="311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ph type="title"/>
          </p:nvPr>
        </p:nvSpPr>
        <p:spPr>
          <a:xfrm>
            <a:off x="442913" y="314392"/>
            <a:ext cx="9501187" cy="4714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0558463" y="330032"/>
            <a:ext cx="1225550" cy="30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8299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浅色-logo网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362269" y="381362"/>
            <a:ext cx="45719" cy="311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标题 14"/>
          <p:cNvSpPr>
            <a:spLocks noGrp="1"/>
          </p:cNvSpPr>
          <p:nvPr>
            <p:ph type="title"/>
          </p:nvPr>
        </p:nvSpPr>
        <p:spPr>
          <a:xfrm>
            <a:off x="442913" y="314392"/>
            <a:ext cx="9501187" cy="4714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763604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深色-logo网格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362269" y="381362"/>
            <a:ext cx="45719" cy="311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标题 14"/>
          <p:cNvSpPr>
            <a:spLocks noGrp="1"/>
          </p:cNvSpPr>
          <p:nvPr>
            <p:ph type="title"/>
          </p:nvPr>
        </p:nvSpPr>
        <p:spPr>
          <a:xfrm>
            <a:off x="442913" y="314392"/>
            <a:ext cx="9501187" cy="4714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0558463" y="330032"/>
            <a:ext cx="1225550" cy="30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60764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深色空白页/整图/视频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869875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深色-手机图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362269" y="381362"/>
            <a:ext cx="45719" cy="311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14"/>
          <p:cNvSpPr>
            <a:spLocks noGrp="1"/>
          </p:cNvSpPr>
          <p:nvPr>
            <p:ph type="title"/>
          </p:nvPr>
        </p:nvSpPr>
        <p:spPr>
          <a:xfrm>
            <a:off x="442913" y="314392"/>
            <a:ext cx="9501187" cy="4714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0558463" y="330032"/>
            <a:ext cx="1225550" cy="306387"/>
          </a:xfrm>
          <a:prstGeom prst="rect">
            <a:avLst/>
          </a:prstGeom>
        </p:spPr>
      </p:pic>
      <p:sp>
        <p:nvSpPr>
          <p:cNvPr id="12" name="Picture Placeholder 13"/>
          <p:cNvSpPr>
            <a:spLocks noGrp="1"/>
          </p:cNvSpPr>
          <p:nvPr>
            <p:ph type="pic" sz="quarter" idx="49"/>
          </p:nvPr>
        </p:nvSpPr>
        <p:spPr>
          <a:xfrm>
            <a:off x="5059362" y="1520826"/>
            <a:ext cx="2073275" cy="4479782"/>
          </a:xfrm>
          <a:prstGeom prst="roundRect">
            <a:avLst>
              <a:gd name="adj" fmla="val 99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67204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深色-手机图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362269" y="381362"/>
            <a:ext cx="45719" cy="311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14"/>
          <p:cNvSpPr>
            <a:spLocks noGrp="1"/>
          </p:cNvSpPr>
          <p:nvPr>
            <p:ph type="title"/>
          </p:nvPr>
        </p:nvSpPr>
        <p:spPr>
          <a:xfrm>
            <a:off x="442913" y="314392"/>
            <a:ext cx="9501187" cy="4714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0558463" y="330032"/>
            <a:ext cx="1225550" cy="306387"/>
          </a:xfrm>
          <a:prstGeom prst="rect">
            <a:avLst/>
          </a:prstGeom>
        </p:spPr>
      </p:pic>
      <p:sp>
        <p:nvSpPr>
          <p:cNvPr id="12" name="Picture Placeholder 13"/>
          <p:cNvSpPr>
            <a:spLocks noGrp="1"/>
          </p:cNvSpPr>
          <p:nvPr>
            <p:ph type="pic" sz="quarter" idx="49"/>
          </p:nvPr>
        </p:nvSpPr>
        <p:spPr>
          <a:xfrm>
            <a:off x="5059362" y="1520826"/>
            <a:ext cx="2073275" cy="4479782"/>
          </a:xfrm>
          <a:prstGeom prst="roundRect">
            <a:avLst>
              <a:gd name="adj" fmla="val 99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769820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浅色-pad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2269" y="381362"/>
            <a:ext cx="45719" cy="311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4"/>
          <p:cNvSpPr>
            <a:spLocks noGrp="1"/>
          </p:cNvSpPr>
          <p:nvPr>
            <p:ph type="title"/>
          </p:nvPr>
        </p:nvSpPr>
        <p:spPr>
          <a:xfrm>
            <a:off x="442913" y="314392"/>
            <a:ext cx="9501187" cy="4714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6" name="그림 개체 틀 1"/>
          <p:cNvSpPr>
            <a:spLocks noGrp="1"/>
          </p:cNvSpPr>
          <p:nvPr>
            <p:ph type="pic" sz="quarter" idx="10"/>
          </p:nvPr>
        </p:nvSpPr>
        <p:spPr>
          <a:xfrm>
            <a:off x="4487457" y="1593850"/>
            <a:ext cx="3217085" cy="4290998"/>
          </a:xfrm>
          <a:prstGeom prst="roundRect">
            <a:avLst>
              <a:gd name="adj" fmla="val 1370"/>
            </a:avLst>
          </a:prstGeom>
          <a:solidFill>
            <a:schemeClr val="tx1">
              <a:lumMod val="85000"/>
              <a:lumOff val="15000"/>
            </a:schemeClr>
          </a:solidFill>
        </p:spPr>
        <p:txBody>
          <a:bodyPr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88995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1" hasCustomPrompt="1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l">
              <a:lnSpc>
                <a:spcPct val="91666"/>
              </a:lnSpc>
              <a:defRPr sz="33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33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单击此处添加标题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22" hasCustomPrompt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t">
            <a:noAutofit/>
          </a:bodyPr>
          <a:lstStyle>
            <a:lvl1pPr algn="l">
              <a:lnSpc>
                <a:spcPct val="91666"/>
              </a:lnSpc>
              <a:defRPr sz="21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marL="139700" indent="0" algn="l">
              <a:lnSpc>
                <a:spcPct val="91666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单击此处添加文本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23" hasCustomPrompt="1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t">
            <a:noAutofit/>
          </a:bodyPr>
          <a:lstStyle>
            <a:lvl1pPr algn="l">
              <a:lnSpc>
                <a:spcPct val="91666"/>
              </a:lnSpc>
              <a:defRPr sz="21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marL="139700" indent="0" algn="l">
              <a:lnSpc>
                <a:spcPct val="91666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单击此处添加文本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24" hasCustomPrompt="1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l">
              <a:lnSpc>
                <a:spcPct val="100000"/>
              </a:lnSpc>
              <a:defRPr sz="9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日期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25" hasCustomPrompt="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ctr">
              <a:lnSpc>
                <a:spcPct val="100000"/>
              </a:lnSpc>
              <a:defRPr sz="9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页脚</a:t>
            </a:r>
          </a:p>
        </p:txBody>
      </p:sp>
      <p:sp>
        <p:nvSpPr>
          <p:cNvPr id="7" name="AutoShape 7"/>
          <p:cNvSpPr>
            <a:spLocks noGrp="1"/>
          </p:cNvSpPr>
          <p:nvPr>
            <p:ph type="body" sz="quarter" idx="26" hasCustomPrompt="1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r">
              <a:lnSpc>
                <a:spcPct val="100000"/>
              </a:lnSpc>
              <a:defRPr sz="900" b="0" i="0" u="none" strike="noStrike" spc="0">
                <a:solidFill>
                  <a:srgbClr val="888888">
                    <a:alpha val="100000"/>
                  </a:srgbClr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深色-pad图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362269" y="381362"/>
            <a:ext cx="45719" cy="311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14"/>
          <p:cNvSpPr>
            <a:spLocks noGrp="1"/>
          </p:cNvSpPr>
          <p:nvPr>
            <p:ph type="title"/>
          </p:nvPr>
        </p:nvSpPr>
        <p:spPr>
          <a:xfrm>
            <a:off x="442913" y="314392"/>
            <a:ext cx="9501187" cy="4714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0558463" y="330032"/>
            <a:ext cx="1225550" cy="306387"/>
          </a:xfrm>
          <a:prstGeom prst="rect">
            <a:avLst/>
          </a:prstGeom>
        </p:spPr>
      </p:pic>
      <p:sp>
        <p:nvSpPr>
          <p:cNvPr id="7" name="그림 개체 틀 1"/>
          <p:cNvSpPr>
            <a:spLocks noGrp="1"/>
          </p:cNvSpPr>
          <p:nvPr>
            <p:ph type="pic" sz="quarter" idx="10"/>
          </p:nvPr>
        </p:nvSpPr>
        <p:spPr>
          <a:xfrm>
            <a:off x="4487457" y="1593850"/>
            <a:ext cx="3217085" cy="4290998"/>
          </a:xfrm>
          <a:prstGeom prst="roundRect">
            <a:avLst>
              <a:gd name="adj" fmla="val 1370"/>
            </a:avLst>
          </a:prstGeom>
          <a:solidFill>
            <a:schemeClr val="tx1">
              <a:lumMod val="85000"/>
              <a:lumOff val="15000"/>
            </a:schemeClr>
          </a:solidFill>
        </p:spPr>
        <p:txBody>
          <a:bodyPr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615633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浅色-电脑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2269" y="381362"/>
            <a:ext cx="45719" cy="311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4"/>
          <p:cNvSpPr>
            <a:spLocks noGrp="1"/>
          </p:cNvSpPr>
          <p:nvPr>
            <p:ph type="title"/>
          </p:nvPr>
        </p:nvSpPr>
        <p:spPr>
          <a:xfrm>
            <a:off x="442913" y="314392"/>
            <a:ext cx="9501187" cy="4714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7" name="그림 개체 틀 1"/>
          <p:cNvSpPr>
            <a:spLocks noGrp="1"/>
          </p:cNvSpPr>
          <p:nvPr>
            <p:ph type="pic" sz="quarter" idx="10" hasCustomPrompt="1"/>
          </p:nvPr>
        </p:nvSpPr>
        <p:spPr>
          <a:xfrm>
            <a:off x="3555156" y="1750894"/>
            <a:ext cx="5209432" cy="32227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/>
          <a:lstStyle>
            <a:lvl1pPr marL="0" indent="0" algn="ctr"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2297604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深色-电脑图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362269" y="381362"/>
            <a:ext cx="45719" cy="311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14"/>
          <p:cNvSpPr>
            <a:spLocks noGrp="1"/>
          </p:cNvSpPr>
          <p:nvPr>
            <p:ph type="title"/>
          </p:nvPr>
        </p:nvSpPr>
        <p:spPr>
          <a:xfrm>
            <a:off x="442913" y="314392"/>
            <a:ext cx="9501187" cy="4714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0558463" y="330032"/>
            <a:ext cx="1225550" cy="306387"/>
          </a:xfrm>
          <a:prstGeom prst="rect">
            <a:avLst/>
          </a:prstGeom>
        </p:spPr>
      </p:pic>
      <p:sp>
        <p:nvSpPr>
          <p:cNvPr id="10" name="그림 개체 틀 1"/>
          <p:cNvSpPr>
            <a:spLocks noGrp="1"/>
          </p:cNvSpPr>
          <p:nvPr>
            <p:ph type="pic" sz="quarter" idx="10" hasCustomPrompt="1"/>
          </p:nvPr>
        </p:nvSpPr>
        <p:spPr>
          <a:xfrm>
            <a:off x="3555156" y="1750894"/>
            <a:ext cx="5209432" cy="32227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121131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浅色-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327402" y="2550035"/>
            <a:ext cx="2021515" cy="16025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5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2365695" y="2734810"/>
            <a:ext cx="4713288" cy="410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章节页标题位置</a:t>
            </a:r>
          </a:p>
        </p:txBody>
      </p:sp>
      <p:sp>
        <p:nvSpPr>
          <p:cNvPr id="12" name="内容占位符 11"/>
          <p:cNvSpPr>
            <a:spLocks noGrp="1"/>
          </p:cNvSpPr>
          <p:nvPr>
            <p:ph sz="quarter" idx="12" hasCustomPrompt="1"/>
          </p:nvPr>
        </p:nvSpPr>
        <p:spPr>
          <a:xfrm>
            <a:off x="2349500" y="3380341"/>
            <a:ext cx="4713288" cy="63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在此添加描述此章节的相关文字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255238" y="2655323"/>
            <a:ext cx="4936761" cy="130414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58173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286E13-5A3A-324B-AEE8-F15655968A14}" type="datetimeFigureOut">
              <a:rPr kumimoji="1" lang="zh-CN" altLang="en-US" smtClean="0"/>
              <a:t>2025/3/14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B6A90D-A6FD-0C47-83E9-FA37363DB9F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2791234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浅色品牌封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背景图案&#10;&#10;低可信度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标题 14"/>
          <p:cNvSpPr>
            <a:spLocks noGrp="1"/>
          </p:cNvSpPr>
          <p:nvPr>
            <p:ph type="title" hasCustomPrompt="1"/>
          </p:nvPr>
        </p:nvSpPr>
        <p:spPr>
          <a:xfrm>
            <a:off x="342794" y="2054071"/>
            <a:ext cx="6985621" cy="7114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800" b="1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en-US" altLang="zh-CN" dirty="0"/>
              <a:t>ENDING FONT - 48#</a:t>
            </a:r>
            <a:endParaRPr kumimoji="1" lang="zh-CN" altLang="en-US" dirty="0"/>
          </a:p>
        </p:txBody>
      </p:sp>
      <p:sp>
        <p:nvSpPr>
          <p:cNvPr id="23" name="文本占位符 14"/>
          <p:cNvSpPr>
            <a:spLocks noGrp="1"/>
          </p:cNvSpPr>
          <p:nvPr>
            <p:ph type="body" sz="quarter" idx="12" hasCustomPrompt="1"/>
          </p:nvPr>
        </p:nvSpPr>
        <p:spPr>
          <a:xfrm>
            <a:off x="347879" y="2805605"/>
            <a:ext cx="6980536" cy="4246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落款字号为雅黑</a:t>
            </a:r>
            <a:r>
              <a:rPr kumimoji="1" lang="en-US" altLang="zh-CN" dirty="0"/>
              <a:t>Bold-24#</a:t>
            </a:r>
            <a:endParaRPr kumimoji="1" lang="zh-CN" altLang="en-US" dirty="0"/>
          </a:p>
        </p:txBody>
      </p:sp>
      <p:sp>
        <p:nvSpPr>
          <p:cNvPr id="24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4684520"/>
            <a:ext cx="6993452" cy="294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演讲人：火山引擎</a:t>
            </a:r>
          </a:p>
        </p:txBody>
      </p:sp>
      <p:sp>
        <p:nvSpPr>
          <p:cNvPr id="25" name="文本占位符 14"/>
          <p:cNvSpPr>
            <a:spLocks noGrp="1"/>
          </p:cNvSpPr>
          <p:nvPr>
            <p:ph type="body" sz="quarter" idx="14" hasCustomPrompt="1"/>
          </p:nvPr>
        </p:nvSpPr>
        <p:spPr>
          <a:xfrm>
            <a:off x="334963" y="5026227"/>
            <a:ext cx="6993452" cy="294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defRPr>
            </a:lvl1pPr>
          </a:lstStyle>
          <a:p>
            <a:pPr lvl="0"/>
            <a:r>
              <a:rPr kumimoji="1" lang="en-GB" altLang="zh-CN" dirty="0"/>
              <a:t>SPEAKER</a:t>
            </a:r>
            <a:r>
              <a:rPr kumimoji="1" lang="zh-CN" altLang="en-US" dirty="0"/>
              <a:t>：</a:t>
            </a:r>
            <a:r>
              <a:rPr kumimoji="1" lang="en-US" altLang="zh-CN" dirty="0"/>
              <a:t>VOLCENGINE</a:t>
            </a:r>
            <a:endParaRPr kumimoji="1" lang="zh-CN" altLang="en-US" dirty="0"/>
          </a:p>
        </p:txBody>
      </p:sp>
      <p:sp>
        <p:nvSpPr>
          <p:cNvPr id="33" name="文本框 32"/>
          <p:cNvSpPr txBox="1"/>
          <p:nvPr userDrawn="1"/>
        </p:nvSpPr>
        <p:spPr>
          <a:xfrm>
            <a:off x="357568" y="6455874"/>
            <a:ext cx="17327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kumimoji="1" lang="en-US" altLang="zh-CN" sz="1000" dirty="0">
                <a:solidFill>
                  <a:schemeClr val="tx1"/>
                </a:solidFill>
              </a:rPr>
              <a:t>WWW.VOLCENGINE.COM</a:t>
            </a:r>
            <a:endParaRPr kumimoji="1" lang="zh-CN" altLang="en-US" sz="1000" dirty="0">
              <a:solidFill>
                <a:schemeClr val="tx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442913" y="333375"/>
            <a:ext cx="1225550" cy="306387"/>
          </a:xfrm>
          <a:prstGeom prst="rect">
            <a:avLst/>
          </a:prstGeom>
        </p:spPr>
      </p:pic>
      <p:grpSp>
        <p:nvGrpSpPr>
          <p:cNvPr id="26" name="组合 25"/>
          <p:cNvGrpSpPr/>
          <p:nvPr userDrawn="1"/>
        </p:nvGrpSpPr>
        <p:grpSpPr>
          <a:xfrm>
            <a:off x="11482101" y="398853"/>
            <a:ext cx="266986" cy="123053"/>
            <a:chOff x="455819" y="353099"/>
            <a:chExt cx="266986" cy="123053"/>
          </a:xfrm>
        </p:grpSpPr>
        <p:sp>
          <p:nvSpPr>
            <p:cNvPr id="27" name="椭圆 26"/>
            <p:cNvSpPr/>
            <p:nvPr userDrawn="1"/>
          </p:nvSpPr>
          <p:spPr>
            <a:xfrm>
              <a:off x="599756" y="353099"/>
              <a:ext cx="123049" cy="12304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椭圆 27"/>
            <p:cNvSpPr/>
            <p:nvPr userDrawn="1"/>
          </p:nvSpPr>
          <p:spPr>
            <a:xfrm>
              <a:off x="455819" y="353103"/>
              <a:ext cx="123049" cy="1230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/>
          <p:cNvSpPr txBox="1"/>
          <p:nvPr userDrawn="1"/>
        </p:nvSpPr>
        <p:spPr>
          <a:xfrm>
            <a:off x="7826355" y="6467475"/>
            <a:ext cx="40798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Copyright © 2022 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北京火山引擎科技有限公司 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3689619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99"/>
          <p:cNvSpPr txBox="1">
            <a:spLocks noGrp="1"/>
          </p:cNvSpPr>
          <p:nvPr>
            <p:ph type="title" idx="4294967295" hasCustomPrompt="1"/>
          </p:nvPr>
        </p:nvSpPr>
        <p:spPr>
          <a:xfrm>
            <a:off x="456459" y="301596"/>
            <a:ext cx="7205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zh-CN" altLang="en-US" sz="2400" b="1" dirty="0">
                <a:solidFill>
                  <a:srgbClr val="1D213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行业背景-安全监管更加严格</a:t>
            </a:r>
          </a:p>
        </p:txBody>
      </p:sp>
      <p:sp>
        <p:nvSpPr>
          <p:cNvPr id="6" name="标题 99"/>
          <p:cNvSpPr txBox="1"/>
          <p:nvPr userDrawn="1"/>
        </p:nvSpPr>
        <p:spPr>
          <a:xfrm>
            <a:off x="7383734" y="327400"/>
            <a:ext cx="446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zh-CN" altLang="en-US" sz="1000" b="1" dirty="0">
                <a:solidFill>
                  <a:srgbClr val="1D213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火山引擎</a:t>
            </a:r>
            <a:r>
              <a:rPr lang="en-US" altLang="zh-CN" sz="1000" dirty="0">
                <a:solidFill>
                  <a:srgbClr val="1D213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-</a:t>
            </a:r>
            <a:r>
              <a:rPr lang="zh-CN" altLang="en-US" sz="1000" dirty="0">
                <a:solidFill>
                  <a:srgbClr val="1D213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云安全行业解决方案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362269" y="392379"/>
            <a:ext cx="45719" cy="28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26861"/>
      </p:ext>
    </p:extLst>
  </p:cSld>
  <p:clrMapOvr>
    <a:masterClrMapping/>
  </p:clrMapOvr>
  <p:hf sldNum="0" hdr="0" ftr="0" dt="0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浅色-中英文混排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桌子, 蓝色, 电脑, 游戏机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DDE8FF">
                  <a:alpha val="0"/>
                </a:srgbClr>
              </a:gs>
              <a:gs pos="0">
                <a:schemeClr val="tx2">
                  <a:lumMod val="40000"/>
                  <a:lumOff val="60000"/>
                  <a:alpha val="82000"/>
                </a:schemeClr>
              </a:gs>
            </a:gsLst>
            <a:lin ang="9000000" scaled="0"/>
            <a:tileRect/>
          </a:gradFill>
          <a:ln w="6350">
            <a:noFill/>
          </a:ln>
          <a:effectLst>
            <a:outerShdw blurRad="241300" dist="88900" dir="2700000" algn="tl" rotWithShape="0">
              <a:schemeClr val="accent1">
                <a:alpha val="10000"/>
              </a:schemeClr>
            </a:outerShdw>
          </a:effectLst>
          <a:scene3d>
            <a:camera prst="orthographicFront"/>
            <a:lightRig rig="contrasting" dir="t"/>
          </a:scene3d>
          <a:sp3d extrusionH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727835"/>
            <a:endParaRPr kumimoji="1" lang="zh-CN" altLang="en-US" sz="1400" kern="0" dirty="0">
              <a:solidFill>
                <a:schemeClr val="bg1"/>
              </a:solidFill>
              <a:effectLst>
                <a:outerShdw blurRad="38100" dist="38100" dir="2700000" algn="tl">
                  <a:schemeClr val="accent1">
                    <a:alpha val="43000"/>
                  </a:schemeClr>
                </a:outerShdw>
              </a:effectLst>
              <a:latin typeface="FZLanTingHeiS-DB-GB" panose="02000500000000000000" pitchFamily="2" charset="-122"/>
              <a:ea typeface="FZLanTingHeiS-DB-GB" panose="020005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36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347663" y="4684520"/>
            <a:ext cx="6993452" cy="294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FZLanTingHeiS-R-GB" panose="02000500000000000000" pitchFamily="2" charset="-122"/>
                <a:ea typeface="FZLanTingHeiS-R-GB" panose="020005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演讲人：火山引擎</a:t>
            </a:r>
          </a:p>
        </p:txBody>
      </p:sp>
      <p:sp>
        <p:nvSpPr>
          <p:cNvPr id="37" name="文本占位符 14"/>
          <p:cNvSpPr>
            <a:spLocks noGrp="1"/>
          </p:cNvSpPr>
          <p:nvPr>
            <p:ph type="body" sz="quarter" idx="14" hasCustomPrompt="1"/>
          </p:nvPr>
        </p:nvSpPr>
        <p:spPr>
          <a:xfrm>
            <a:off x="347663" y="5026227"/>
            <a:ext cx="6993452" cy="294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Byte Sans SemiLight" pitchFamily="2" charset="0"/>
                <a:ea typeface="Microsoft YaHei Light" panose="020B0503020204020204" pitchFamily="34" charset="-122"/>
              </a:defRPr>
            </a:lvl1pPr>
          </a:lstStyle>
          <a:p>
            <a:pPr lvl="0"/>
            <a:r>
              <a:rPr kumimoji="1" lang="en-GB" altLang="zh-CN" dirty="0"/>
              <a:t>SPEAKER</a:t>
            </a:r>
            <a:r>
              <a:rPr kumimoji="1" lang="zh-CN" altLang="en-US" dirty="0"/>
              <a:t>：</a:t>
            </a:r>
            <a:r>
              <a:rPr kumimoji="1" lang="en-US" altLang="zh-CN" dirty="0"/>
              <a:t>VOLCENGINE</a:t>
            </a:r>
            <a:endParaRPr kumimoji="1" lang="zh-CN" altLang="en-US" dirty="0"/>
          </a:p>
        </p:txBody>
      </p:sp>
      <p:sp>
        <p:nvSpPr>
          <p:cNvPr id="38" name="文本占位符 14"/>
          <p:cNvSpPr>
            <a:spLocks noGrp="1"/>
          </p:cNvSpPr>
          <p:nvPr>
            <p:ph type="body" sz="quarter" idx="15" hasCustomPrompt="1"/>
          </p:nvPr>
        </p:nvSpPr>
        <p:spPr>
          <a:xfrm>
            <a:off x="347663" y="1611068"/>
            <a:ext cx="6993452" cy="294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Byte Sans SemiLight" pitchFamily="2" charset="0"/>
                <a:ea typeface="Microsoft YaHei Light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English title is Byte</a:t>
            </a:r>
            <a:r>
              <a:rPr kumimoji="1" lang="zh-CN" altLang="en-US" dirty="0"/>
              <a:t> </a:t>
            </a:r>
            <a:r>
              <a:rPr kumimoji="1" lang="en-US" altLang="zh-CN" dirty="0"/>
              <a:t>Sans</a:t>
            </a:r>
            <a:r>
              <a:rPr kumimoji="1" lang="zh-CN" altLang="en-US" dirty="0"/>
              <a:t> </a:t>
            </a:r>
            <a:r>
              <a:rPr kumimoji="1" lang="en-US" altLang="zh-CN" dirty="0"/>
              <a:t>Semilight-20#</a:t>
            </a:r>
            <a:endParaRPr kumimoji="1" lang="zh-CN" altLang="en-US" dirty="0"/>
          </a:p>
        </p:txBody>
      </p:sp>
      <p:sp>
        <p:nvSpPr>
          <p:cNvPr id="41" name="文本占位符 14"/>
          <p:cNvSpPr>
            <a:spLocks noGrp="1"/>
          </p:cNvSpPr>
          <p:nvPr>
            <p:ph type="body" sz="quarter" idx="17" hasCustomPrompt="1"/>
          </p:nvPr>
        </p:nvSpPr>
        <p:spPr>
          <a:xfrm>
            <a:off x="360579" y="2705244"/>
            <a:ext cx="6980536" cy="4246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0" i="0">
                <a:solidFill>
                  <a:schemeClr val="tx1"/>
                </a:solidFill>
                <a:latin typeface="FZLanTingHeiS-EB-GB" panose="02000500000000000000" pitchFamily="2" charset="-122"/>
                <a:ea typeface="FZLanTingHeiS-EB-GB" panose="020005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副标题 方正兰亭大黑</a:t>
            </a:r>
            <a:r>
              <a:rPr kumimoji="1" lang="en-US" altLang="zh-CN" dirty="0"/>
              <a:t>-28#</a:t>
            </a:r>
            <a:endParaRPr kumimoji="1" lang="zh-CN" altLang="en-US" dirty="0"/>
          </a:p>
        </p:txBody>
      </p:sp>
      <p:sp>
        <p:nvSpPr>
          <p:cNvPr id="42" name="文本占位符 14"/>
          <p:cNvSpPr>
            <a:spLocks noGrp="1"/>
          </p:cNvSpPr>
          <p:nvPr>
            <p:ph type="body" sz="quarter" idx="12" hasCustomPrompt="1"/>
          </p:nvPr>
        </p:nvSpPr>
        <p:spPr>
          <a:xfrm>
            <a:off x="347663" y="3390790"/>
            <a:ext cx="3671514" cy="653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Byte Sans SemiLight" pitchFamily="2" charset="0"/>
                <a:ea typeface="Microsoft YaHei Light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English subtitle reserved place of Byte</a:t>
            </a:r>
            <a:r>
              <a:rPr kumimoji="1" lang="zh-CN" altLang="en-US" dirty="0"/>
              <a:t> </a:t>
            </a:r>
            <a:r>
              <a:rPr kumimoji="1" lang="en-US" altLang="zh-CN" dirty="0"/>
              <a:t>Sans</a:t>
            </a:r>
            <a:r>
              <a:rPr kumimoji="1" lang="zh-CN" altLang="en-US" dirty="0"/>
              <a:t> </a:t>
            </a:r>
            <a:r>
              <a:rPr kumimoji="1" lang="en-US" altLang="zh-CN" dirty="0"/>
              <a:t>Semilight-18#</a:t>
            </a:r>
            <a:endParaRPr kumimoji="1" lang="en-GB" altLang="zh-CN" dirty="0"/>
          </a:p>
        </p:txBody>
      </p:sp>
      <p:sp>
        <p:nvSpPr>
          <p:cNvPr id="43" name="标题 39"/>
          <p:cNvSpPr>
            <a:spLocks noGrp="1"/>
          </p:cNvSpPr>
          <p:nvPr>
            <p:ph type="title" hasCustomPrompt="1"/>
          </p:nvPr>
        </p:nvSpPr>
        <p:spPr>
          <a:xfrm>
            <a:off x="334964" y="1968273"/>
            <a:ext cx="7417116" cy="650875"/>
          </a:xfrm>
          <a:prstGeom prst="rect">
            <a:avLst/>
          </a:prstGeom>
        </p:spPr>
        <p:txBody>
          <a:bodyPr/>
          <a:lstStyle>
            <a:lvl1pPr>
              <a:defRPr sz="4800" b="0">
                <a:latin typeface="FZLanTingHeiS-EB-GB" panose="02000500000000000000" pitchFamily="2" charset="-122"/>
                <a:ea typeface="FZLanTingHeiS-EB-GB" panose="02000500000000000000" pitchFamily="2" charset="-122"/>
              </a:defRPr>
            </a:lvl1pPr>
          </a:lstStyle>
          <a:p>
            <a:r>
              <a:rPr lang="zh-CN" altLang="en-US" dirty="0"/>
              <a:t>标题方正兰亭大黑</a:t>
            </a:r>
            <a:r>
              <a:rPr lang="en-US" altLang="zh-CN" dirty="0"/>
              <a:t>-48#</a:t>
            </a:r>
            <a:endParaRPr lang="zh-CN" altLang="en-US" dirty="0"/>
          </a:p>
        </p:txBody>
      </p:sp>
      <p:sp>
        <p:nvSpPr>
          <p:cNvPr id="4" name="文本框 3"/>
          <p:cNvSpPr txBox="1"/>
          <p:nvPr userDrawn="1"/>
        </p:nvSpPr>
        <p:spPr>
          <a:xfrm>
            <a:off x="10065275" y="6468550"/>
            <a:ext cx="18905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方正兰亭黑简体" panose="02000500000000000000" pitchFamily="2" charset="-122"/>
                <a:ea typeface="方正兰亭黑简体" panose="02000500000000000000" pitchFamily="2" charset="-122"/>
              </a:rPr>
              <a:t>www.volcengine.com</a:t>
            </a:r>
            <a:endParaRPr lang="zh-CN" altLang="en-US" sz="1000" kern="1200" dirty="0">
              <a:solidFill>
                <a:schemeClr val="bg1">
                  <a:lumMod val="50000"/>
                </a:schemeClr>
              </a:solidFill>
              <a:ea typeface="方正兰亭黑简体" panose="02000500000000000000"/>
              <a:cs typeface="+mn-cs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256512" y="6468550"/>
            <a:ext cx="40798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方正兰亭黑简体" panose="02000500000000000000" pitchFamily="2" charset="-122"/>
                <a:ea typeface="方正兰亭黑简体" panose="02000500000000000000" pitchFamily="2" charset="-122"/>
              </a:rPr>
              <a:t>Copyright © 2023 Volcano Engine.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方正兰亭黑简体" panose="02000500000000000000" pitchFamily="2" charset="-122"/>
                <a:ea typeface="方正兰亭黑简体" panose="02000500000000000000" pitchFamily="2" charset="-122"/>
              </a:rPr>
              <a:t> 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方正兰亭黑简体" panose="02000500000000000000" pitchFamily="2" charset="-122"/>
                <a:ea typeface="方正兰亭黑简体" panose="02000500000000000000" pitchFamily="2" charset="-122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06876538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4">
            <a:extLst>
              <a:ext uri="{FF2B5EF4-FFF2-40B4-BE49-F238E27FC236}">
                <a16:creationId xmlns:a16="http://schemas.microsoft.com/office/drawing/2014/main" id="{4F4CD195-F272-BCC2-FB4D-C0F5A7DF1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305478"/>
            <a:ext cx="9501187" cy="4714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0" i="0">
                <a:latin typeface="FZLanTingHeiS-EB-GB" panose="02000500000000000000" pitchFamily="2" charset="-122"/>
                <a:ea typeface="FZLanTingHeiS-EB-GB" panose="02000500000000000000" pitchFamily="2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D37D303-D77C-AE01-B6F2-E9361F9E5C96}"/>
              </a:ext>
            </a:extLst>
          </p:cNvPr>
          <p:cNvGrpSpPr/>
          <p:nvPr userDrawn="1"/>
        </p:nvGrpSpPr>
        <p:grpSpPr>
          <a:xfrm>
            <a:off x="424405" y="381362"/>
            <a:ext cx="58195" cy="311150"/>
            <a:chOff x="362269" y="381362"/>
            <a:chExt cx="120331" cy="31115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2CF9409-42E0-E2FE-DF16-7C394D942DFF}"/>
                </a:ext>
              </a:extLst>
            </p:cNvPr>
            <p:cNvSpPr/>
            <p:nvPr userDrawn="1"/>
          </p:nvSpPr>
          <p:spPr>
            <a:xfrm>
              <a:off x="362269" y="381362"/>
              <a:ext cx="120331" cy="3111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6469D33-A533-66AB-97A5-6D776ADEBBDB}"/>
                </a:ext>
              </a:extLst>
            </p:cNvPr>
            <p:cNvSpPr/>
            <p:nvPr userDrawn="1"/>
          </p:nvSpPr>
          <p:spPr>
            <a:xfrm>
              <a:off x="362269" y="574675"/>
              <a:ext cx="120331" cy="117837"/>
            </a:xfrm>
            <a:prstGeom prst="rect">
              <a:avLst/>
            </a:prstGeom>
            <a:solidFill>
              <a:srgbClr val="00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37D8770C-2979-7F8A-DE79-F1C8A283F6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10"/>
          <a:stretch>
            <a:fillRect/>
          </a:stretch>
        </p:blipFill>
        <p:spPr>
          <a:xfrm>
            <a:off x="10220958" y="300798"/>
            <a:ext cx="1315720" cy="33595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DD389CC-E47F-5EDD-CC0C-598A8065DE1F}"/>
              </a:ext>
            </a:extLst>
          </p:cNvPr>
          <p:cNvSpPr txBox="1"/>
          <p:nvPr userDrawn="1"/>
        </p:nvSpPr>
        <p:spPr>
          <a:xfrm>
            <a:off x="256512" y="6468550"/>
            <a:ext cx="40798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方正兰亭黑简体" panose="02000500000000000000" pitchFamily="2" charset="-122"/>
                <a:ea typeface="方正兰亭黑简体" panose="02000500000000000000" pitchFamily="2" charset="-122"/>
              </a:rPr>
              <a:t>Copyright © 2023 Volcano Engine.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方正兰亭黑简体" panose="02000500000000000000" pitchFamily="2" charset="-122"/>
                <a:ea typeface="方正兰亭黑简体" panose="02000500000000000000" pitchFamily="2" charset="-122"/>
              </a:rPr>
              <a:t> 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方正兰亭黑简体" panose="02000500000000000000" pitchFamily="2" charset="-122"/>
                <a:ea typeface="方正兰亭黑简体" panose="02000500000000000000" pitchFamily="2" charset="-122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07938673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4">
            <a:extLst>
              <a:ext uri="{FF2B5EF4-FFF2-40B4-BE49-F238E27FC236}">
                <a16:creationId xmlns:a16="http://schemas.microsoft.com/office/drawing/2014/main" id="{C1EEC154-210B-2701-CA7F-679103E70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305478"/>
            <a:ext cx="9501187" cy="4714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0" i="0">
                <a:latin typeface="FZLanTingHeiS-EB-GB" panose="02000500000000000000" pitchFamily="2" charset="-122"/>
                <a:ea typeface="FZLanTingHeiS-EB-GB" panose="02000500000000000000" pitchFamily="2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AF81C3F-DB90-AA84-93C1-9AC5D8033EC8}"/>
              </a:ext>
            </a:extLst>
          </p:cNvPr>
          <p:cNvGrpSpPr/>
          <p:nvPr userDrawn="1"/>
        </p:nvGrpSpPr>
        <p:grpSpPr>
          <a:xfrm>
            <a:off x="424405" y="381362"/>
            <a:ext cx="58195" cy="311150"/>
            <a:chOff x="362269" y="381362"/>
            <a:chExt cx="120331" cy="31115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9F5F13D-302A-EEC9-BAC3-3CFF516DFD56}"/>
                </a:ext>
              </a:extLst>
            </p:cNvPr>
            <p:cNvSpPr/>
            <p:nvPr userDrawn="1"/>
          </p:nvSpPr>
          <p:spPr>
            <a:xfrm>
              <a:off x="362269" y="381362"/>
              <a:ext cx="120331" cy="3111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E58F851-DFE8-2D81-7563-147C2AAEDEDA}"/>
                </a:ext>
              </a:extLst>
            </p:cNvPr>
            <p:cNvSpPr/>
            <p:nvPr userDrawn="1"/>
          </p:nvSpPr>
          <p:spPr>
            <a:xfrm>
              <a:off x="362269" y="574675"/>
              <a:ext cx="120331" cy="117837"/>
            </a:xfrm>
            <a:prstGeom prst="rect">
              <a:avLst/>
            </a:prstGeom>
            <a:solidFill>
              <a:srgbClr val="00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A5B52FBD-6C0F-A004-6DEF-58624522F1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10"/>
          <a:stretch>
            <a:fillRect/>
          </a:stretch>
        </p:blipFill>
        <p:spPr>
          <a:xfrm>
            <a:off x="10220958" y="300798"/>
            <a:ext cx="1315720" cy="33595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228C815-CB7C-BE81-CD41-68AAF3497A3C}"/>
              </a:ext>
            </a:extLst>
          </p:cNvPr>
          <p:cNvSpPr txBox="1"/>
          <p:nvPr userDrawn="1"/>
        </p:nvSpPr>
        <p:spPr>
          <a:xfrm>
            <a:off x="256512" y="6468550"/>
            <a:ext cx="40798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方正兰亭黑简体" panose="02000500000000000000" pitchFamily="2" charset="-122"/>
                <a:ea typeface="方正兰亭黑简体" panose="02000500000000000000" pitchFamily="2" charset="-122"/>
              </a:rPr>
              <a:t>Copyright © 2023 Volcano Engine.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方正兰亭黑简体" panose="02000500000000000000" pitchFamily="2" charset="-122"/>
                <a:ea typeface="方正兰亭黑简体" panose="02000500000000000000" pitchFamily="2" charset="-122"/>
              </a:rPr>
              <a:t> 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方正兰亭黑简体" panose="02000500000000000000" pitchFamily="2" charset="-122"/>
                <a:ea typeface="方正兰亭黑简体" panose="02000500000000000000" pitchFamily="2" charset="-122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01419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7" hasCustomPrompt="1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l">
              <a:lnSpc>
                <a:spcPct val="91666"/>
              </a:lnSpc>
              <a:defRPr sz="33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33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单击此处添加标题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28" hasCustomPrompt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b">
            <a:noAutofit/>
          </a:bodyPr>
          <a:lstStyle>
            <a:lvl1pPr algn="l">
              <a:lnSpc>
                <a:spcPct val="91666"/>
              </a:lnSpc>
              <a:defRPr sz="18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marL="228600" indent="0" algn="l">
              <a:lnSpc>
                <a:spcPct val="91666"/>
              </a:lnSpc>
            </a:pPr>
            <a:r>
              <a:rPr lang="en-US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单击此处添加文本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29" hasCustomPrompt="1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t">
            <a:noAutofit/>
          </a:bodyPr>
          <a:lstStyle>
            <a:lvl1pPr algn="l">
              <a:lnSpc>
                <a:spcPct val="91666"/>
              </a:lnSpc>
              <a:defRPr sz="21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marL="139700" indent="0" algn="l">
              <a:lnSpc>
                <a:spcPct val="91666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单击此处添加文本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30" hasCustomPrompt="1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b">
            <a:noAutofit/>
          </a:bodyPr>
          <a:lstStyle>
            <a:lvl1pPr algn="l">
              <a:lnSpc>
                <a:spcPct val="91666"/>
              </a:lnSpc>
              <a:defRPr sz="18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marL="228600" indent="0" algn="l">
              <a:lnSpc>
                <a:spcPct val="91666"/>
              </a:lnSpc>
            </a:pPr>
            <a:r>
              <a:rPr lang="en-US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单击此处添加文本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31" hasCustomPrompt="1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t">
            <a:noAutofit/>
          </a:bodyPr>
          <a:lstStyle>
            <a:lvl1pPr algn="l">
              <a:lnSpc>
                <a:spcPct val="91666"/>
              </a:lnSpc>
              <a:defRPr sz="21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marL="139700" indent="0" algn="l">
              <a:lnSpc>
                <a:spcPct val="91666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单击此处添加文本</a:t>
            </a:r>
          </a:p>
        </p:txBody>
      </p:sp>
      <p:sp>
        <p:nvSpPr>
          <p:cNvPr id="7" name="AutoShape 7"/>
          <p:cNvSpPr>
            <a:spLocks noGrp="1"/>
          </p:cNvSpPr>
          <p:nvPr>
            <p:ph type="body" sz="quarter" idx="32" hasCustomPrompt="1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l">
              <a:lnSpc>
                <a:spcPct val="100000"/>
              </a:lnSpc>
              <a:defRPr sz="9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日期</a:t>
            </a:r>
          </a:p>
        </p:txBody>
      </p:sp>
      <p:sp>
        <p:nvSpPr>
          <p:cNvPr id="8" name="AutoShape 8"/>
          <p:cNvSpPr>
            <a:spLocks noGrp="1"/>
          </p:cNvSpPr>
          <p:nvPr>
            <p:ph type="body" sz="quarter" idx="33" hasCustomPrompt="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ctr">
              <a:lnSpc>
                <a:spcPct val="100000"/>
              </a:lnSpc>
              <a:defRPr sz="9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页脚</a:t>
            </a:r>
          </a:p>
        </p:txBody>
      </p:sp>
      <p:sp>
        <p:nvSpPr>
          <p:cNvPr id="9" name="AutoShape 9"/>
          <p:cNvSpPr>
            <a:spLocks noGrp="1"/>
          </p:cNvSpPr>
          <p:nvPr>
            <p:ph type="body" sz="quarter" idx="34" hasCustomPrompt="1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r">
              <a:lnSpc>
                <a:spcPct val="100000"/>
              </a:lnSpc>
              <a:defRPr sz="900" b="0" i="0" u="none" strike="noStrike" spc="0">
                <a:solidFill>
                  <a:srgbClr val="888888">
                    <a:alpha val="100000"/>
                  </a:srgbClr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4">
            <a:extLst>
              <a:ext uri="{FF2B5EF4-FFF2-40B4-BE49-F238E27FC236}">
                <a16:creationId xmlns:a16="http://schemas.microsoft.com/office/drawing/2014/main" id="{AE9151C5-8D09-3AAD-2F24-8E442C5BD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305478"/>
            <a:ext cx="9501187" cy="4714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0" i="0">
                <a:latin typeface="FZLanTingHeiS-EB-GB" panose="02000500000000000000" pitchFamily="2" charset="-122"/>
                <a:ea typeface="FZLanTingHeiS-EB-GB" panose="02000500000000000000" pitchFamily="2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AFC9573-E049-5141-C1F5-8856FD6C958F}"/>
              </a:ext>
            </a:extLst>
          </p:cNvPr>
          <p:cNvGrpSpPr/>
          <p:nvPr userDrawn="1"/>
        </p:nvGrpSpPr>
        <p:grpSpPr>
          <a:xfrm>
            <a:off x="424405" y="381362"/>
            <a:ext cx="58195" cy="311150"/>
            <a:chOff x="362269" y="381362"/>
            <a:chExt cx="120331" cy="31115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8E26F911-742B-08EE-D016-E92F6A91A43C}"/>
                </a:ext>
              </a:extLst>
            </p:cNvPr>
            <p:cNvSpPr/>
            <p:nvPr userDrawn="1"/>
          </p:nvSpPr>
          <p:spPr>
            <a:xfrm>
              <a:off x="362269" y="381362"/>
              <a:ext cx="120331" cy="3111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9A20742-5D91-D008-179A-BE95BB6EAC67}"/>
                </a:ext>
              </a:extLst>
            </p:cNvPr>
            <p:cNvSpPr/>
            <p:nvPr userDrawn="1"/>
          </p:nvSpPr>
          <p:spPr>
            <a:xfrm>
              <a:off x="362269" y="574675"/>
              <a:ext cx="120331" cy="117837"/>
            </a:xfrm>
            <a:prstGeom prst="rect">
              <a:avLst/>
            </a:prstGeom>
            <a:solidFill>
              <a:srgbClr val="00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B8DBFE7F-3AF2-F396-9604-C3FEF3DF7A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10"/>
          <a:stretch>
            <a:fillRect/>
          </a:stretch>
        </p:blipFill>
        <p:spPr>
          <a:xfrm>
            <a:off x="10220958" y="300798"/>
            <a:ext cx="1315720" cy="33595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2C34164-E5F8-A133-34B9-2F89C11A191F}"/>
              </a:ext>
            </a:extLst>
          </p:cNvPr>
          <p:cNvSpPr txBox="1"/>
          <p:nvPr userDrawn="1"/>
        </p:nvSpPr>
        <p:spPr>
          <a:xfrm>
            <a:off x="256512" y="6468550"/>
            <a:ext cx="40798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方正兰亭黑简体" panose="02000500000000000000" pitchFamily="2" charset="-122"/>
                <a:ea typeface="方正兰亭黑简体" panose="02000500000000000000" pitchFamily="2" charset="-122"/>
              </a:rPr>
              <a:t>Copyright © 2023 Volcano Engine.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方正兰亭黑简体" panose="02000500000000000000" pitchFamily="2" charset="-122"/>
                <a:ea typeface="方正兰亭黑简体" panose="02000500000000000000" pitchFamily="2" charset="-122"/>
              </a:rPr>
              <a:t> 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方正兰亭黑简体" panose="02000500000000000000" pitchFamily="2" charset="-122"/>
                <a:ea typeface="方正兰亭黑简体" panose="02000500000000000000" pitchFamily="2" charset="-122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78025324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4">
            <a:extLst>
              <a:ext uri="{FF2B5EF4-FFF2-40B4-BE49-F238E27FC236}">
                <a16:creationId xmlns:a16="http://schemas.microsoft.com/office/drawing/2014/main" id="{51A4821E-3E30-0A89-73FF-5E0CEA1D5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305478"/>
            <a:ext cx="9501187" cy="4714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0" i="0">
                <a:latin typeface="FZLanTingHeiS-EB-GB" panose="02000500000000000000" pitchFamily="2" charset="-122"/>
                <a:ea typeface="FZLanTingHeiS-EB-GB" panose="02000500000000000000" pitchFamily="2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6AD8246-B102-5448-F564-905FB5528F54}"/>
              </a:ext>
            </a:extLst>
          </p:cNvPr>
          <p:cNvGrpSpPr/>
          <p:nvPr userDrawn="1"/>
        </p:nvGrpSpPr>
        <p:grpSpPr>
          <a:xfrm>
            <a:off x="424405" y="381362"/>
            <a:ext cx="58195" cy="311150"/>
            <a:chOff x="362269" y="381362"/>
            <a:chExt cx="120331" cy="31115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07D8770-B84C-3553-2776-B63B7EABDFFD}"/>
                </a:ext>
              </a:extLst>
            </p:cNvPr>
            <p:cNvSpPr/>
            <p:nvPr userDrawn="1"/>
          </p:nvSpPr>
          <p:spPr>
            <a:xfrm>
              <a:off x="362269" y="381362"/>
              <a:ext cx="120331" cy="3111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701927B-24E5-E73D-19FF-9D98388E7E41}"/>
                </a:ext>
              </a:extLst>
            </p:cNvPr>
            <p:cNvSpPr/>
            <p:nvPr userDrawn="1"/>
          </p:nvSpPr>
          <p:spPr>
            <a:xfrm>
              <a:off x="362269" y="574675"/>
              <a:ext cx="120331" cy="117837"/>
            </a:xfrm>
            <a:prstGeom prst="rect">
              <a:avLst/>
            </a:prstGeom>
            <a:solidFill>
              <a:srgbClr val="00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4E8F2F48-3F13-ACF8-ACE7-ACBFE77F4A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10"/>
          <a:stretch>
            <a:fillRect/>
          </a:stretch>
        </p:blipFill>
        <p:spPr>
          <a:xfrm>
            <a:off x="10220958" y="300798"/>
            <a:ext cx="1315720" cy="33595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F73E269-2CBB-32EB-08EC-A656C952027F}"/>
              </a:ext>
            </a:extLst>
          </p:cNvPr>
          <p:cNvSpPr txBox="1"/>
          <p:nvPr userDrawn="1"/>
        </p:nvSpPr>
        <p:spPr>
          <a:xfrm>
            <a:off x="256512" y="6468550"/>
            <a:ext cx="40798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方正兰亭黑简体" panose="02000500000000000000" pitchFamily="2" charset="-122"/>
                <a:ea typeface="方正兰亭黑简体" panose="02000500000000000000" pitchFamily="2" charset="-122"/>
              </a:rPr>
              <a:t>Copyright © 2023 Volcano Engine.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方正兰亭黑简体" panose="02000500000000000000" pitchFamily="2" charset="-122"/>
                <a:ea typeface="方正兰亭黑简体" panose="02000500000000000000" pitchFamily="2" charset="-122"/>
              </a:rPr>
              <a:t> 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方正兰亭黑简体" panose="02000500000000000000" pitchFamily="2" charset="-122"/>
                <a:ea typeface="方正兰亭黑简体" panose="02000500000000000000" pitchFamily="2" charset="-122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66114146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4">
            <a:extLst>
              <a:ext uri="{FF2B5EF4-FFF2-40B4-BE49-F238E27FC236}">
                <a16:creationId xmlns:a16="http://schemas.microsoft.com/office/drawing/2014/main" id="{10567C51-E273-46B9-6064-7B7437433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305478"/>
            <a:ext cx="9501187" cy="4714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0" i="0">
                <a:latin typeface="FZLanTingHeiS-EB-GB" panose="02000500000000000000" pitchFamily="2" charset="-122"/>
                <a:ea typeface="FZLanTingHeiS-EB-GB" panose="02000500000000000000" pitchFamily="2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8A22AEB-F845-1DBE-EA84-D90E5B6DF1F7}"/>
              </a:ext>
            </a:extLst>
          </p:cNvPr>
          <p:cNvGrpSpPr/>
          <p:nvPr userDrawn="1"/>
        </p:nvGrpSpPr>
        <p:grpSpPr>
          <a:xfrm>
            <a:off x="424405" y="381362"/>
            <a:ext cx="58195" cy="311150"/>
            <a:chOff x="362269" y="381362"/>
            <a:chExt cx="120331" cy="31115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5035448-B22E-1D2B-5FFC-4008BDF71937}"/>
                </a:ext>
              </a:extLst>
            </p:cNvPr>
            <p:cNvSpPr/>
            <p:nvPr userDrawn="1"/>
          </p:nvSpPr>
          <p:spPr>
            <a:xfrm>
              <a:off x="362269" y="381362"/>
              <a:ext cx="120331" cy="3111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EAA9DE6-502A-A73B-5A04-D1D897BDF5D7}"/>
                </a:ext>
              </a:extLst>
            </p:cNvPr>
            <p:cNvSpPr/>
            <p:nvPr userDrawn="1"/>
          </p:nvSpPr>
          <p:spPr>
            <a:xfrm>
              <a:off x="362269" y="574675"/>
              <a:ext cx="120331" cy="117837"/>
            </a:xfrm>
            <a:prstGeom prst="rect">
              <a:avLst/>
            </a:prstGeom>
            <a:solidFill>
              <a:srgbClr val="00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5EB8EE72-C457-B372-D3C3-6957AD426C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10"/>
          <a:stretch>
            <a:fillRect/>
          </a:stretch>
        </p:blipFill>
        <p:spPr>
          <a:xfrm>
            <a:off x="10220958" y="300798"/>
            <a:ext cx="1315720" cy="33595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E46750A-E14E-C51C-13DA-C0D158F4E13E}"/>
              </a:ext>
            </a:extLst>
          </p:cNvPr>
          <p:cNvSpPr txBox="1"/>
          <p:nvPr userDrawn="1"/>
        </p:nvSpPr>
        <p:spPr>
          <a:xfrm>
            <a:off x="256512" y="6468550"/>
            <a:ext cx="40798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方正兰亭黑简体" panose="02000500000000000000" pitchFamily="2" charset="-122"/>
                <a:ea typeface="方正兰亭黑简体" panose="02000500000000000000" pitchFamily="2" charset="-122"/>
              </a:rPr>
              <a:t>Copyright © 2023 Volcano Engine.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方正兰亭黑简体" panose="02000500000000000000" pitchFamily="2" charset="-122"/>
                <a:ea typeface="方正兰亭黑简体" panose="02000500000000000000" pitchFamily="2" charset="-122"/>
              </a:rPr>
              <a:t> 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方正兰亭黑简体" panose="02000500000000000000" pitchFamily="2" charset="-122"/>
                <a:ea typeface="方正兰亭黑简体" panose="02000500000000000000" pitchFamily="2" charset="-122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37404492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浅色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5995851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6489700" y="736265"/>
            <a:ext cx="51044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200" b="1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489700" y="1321040"/>
            <a:ext cx="33205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i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6" name="文本框 5"/>
          <p:cNvSpPr txBox="1"/>
          <p:nvPr userDrawn="1"/>
        </p:nvSpPr>
        <p:spPr>
          <a:xfrm>
            <a:off x="7826355" y="6467475"/>
            <a:ext cx="40798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Copyright © 2023 </a:t>
            </a:r>
            <a:r>
              <a:rPr lang="zh-CN" altLang="en-US" sz="10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北京火山引擎科技有限公司 </a:t>
            </a:r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51213189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浅色-空白内容页（有 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362269" y="381362"/>
            <a:ext cx="45719" cy="311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ph type="title"/>
          </p:nvPr>
        </p:nvSpPr>
        <p:spPr>
          <a:xfrm>
            <a:off x="442913" y="314392"/>
            <a:ext cx="9501187" cy="4714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809272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品牌封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3" name="AutoShape 3"/>
          <p:cNvSpPr>
            <a:spLocks noGrp="1"/>
          </p:cNvSpPr>
          <p:nvPr>
            <p:ph type="body" sz="quarter" idx="222" hasCustomPrompt="1"/>
          </p:nvPr>
        </p:nvSpPr>
        <p:spPr>
          <a:xfrm>
            <a:off x="342794" y="2054071"/>
            <a:ext cx="6985621" cy="71143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48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48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ENDING FONT - 48#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223" hasCustomPrompt="1"/>
          </p:nvPr>
        </p:nvSpPr>
        <p:spPr>
          <a:xfrm>
            <a:off x="347879" y="2805605"/>
            <a:ext cx="6980536" cy="42465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落款字号为雅黑Bold-24#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224" hasCustomPrompt="1"/>
          </p:nvPr>
        </p:nvSpPr>
        <p:spPr>
          <a:xfrm>
            <a:off x="334963" y="4684520"/>
            <a:ext cx="6993452" cy="29446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800" b="0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演讲人：火山引擎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225" hasCustomPrompt="1"/>
          </p:nvPr>
        </p:nvSpPr>
        <p:spPr>
          <a:xfrm>
            <a:off x="334963" y="5026227"/>
            <a:ext cx="6993452" cy="29446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400" b="0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4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SPEAKER：VOLCENGINE</a:t>
            </a:r>
          </a:p>
        </p:txBody>
      </p:sp>
      <p:sp>
        <p:nvSpPr>
          <p:cNvPr id="7" name="AutoShape 7"/>
          <p:cNvSpPr/>
          <p:nvPr/>
        </p:nvSpPr>
        <p:spPr>
          <a:xfrm>
            <a:off x="357568" y="6455874"/>
            <a:ext cx="1732755" cy="40011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WWW.VOLCENGINE.COM</a:t>
            </a:r>
            <a:endParaRPr lang="en-US" sz="11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291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  <p:grpSp>
        <p:nvGrpSpPr>
          <p:cNvPr id="9" name="Group 9"/>
          <p:cNvGrpSpPr/>
          <p:nvPr/>
        </p:nvGrpSpPr>
        <p:grpSpPr>
          <a:xfrm>
            <a:off x="11482101" y="398853"/>
            <a:ext cx="266986" cy="123053"/>
            <a:chOff x="11482101" y="398853"/>
            <a:chExt cx="266986" cy="123053"/>
          </a:xfrm>
        </p:grpSpPr>
        <p:sp>
          <p:nvSpPr>
            <p:cNvPr id="10" name="AutoShape 10"/>
            <p:cNvSpPr/>
            <p:nvPr/>
          </p:nvSpPr>
          <p:spPr>
            <a:xfrm>
              <a:off x="11626038" y="398853"/>
              <a:ext cx="123049" cy="123049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12700" cap="flat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11" name="AutoShape 11"/>
            <p:cNvSpPr/>
            <p:nvPr/>
          </p:nvSpPr>
          <p:spPr>
            <a:xfrm>
              <a:off x="11482101" y="398857"/>
              <a:ext cx="123049" cy="123049"/>
            </a:xfrm>
            <a:prstGeom prst="ellipse">
              <a:avLst/>
            </a:prstGeom>
            <a:noFill/>
            <a:ln w="12700" cap="flat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7826355" y="6467475"/>
            <a:ext cx="4079895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Copyright © 2022 北京火山引擎科技有限公司 All rights reserved.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272739961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浅色-社交单行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noFill/>
            <a:prstDash val="solid"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291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4" name="AutoShape 4"/>
          <p:cNvSpPr/>
          <p:nvPr/>
        </p:nvSpPr>
        <p:spPr>
          <a:xfrm>
            <a:off x="357568" y="6455874"/>
            <a:ext cx="1942870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WWW.VOLCENGINE.COM</a:t>
            </a:r>
            <a:endParaRPr lang="en-US" sz="1100"/>
          </a:p>
        </p:txBody>
      </p:sp>
      <p:sp>
        <p:nvSpPr>
          <p:cNvPr id="5" name="AutoShape 5"/>
          <p:cNvSpPr>
            <a:spLocks noGrp="1"/>
          </p:cNvSpPr>
          <p:nvPr>
            <p:ph type="body" sz="quarter" idx="226" hasCustomPrompt="1"/>
          </p:nvPr>
        </p:nvSpPr>
        <p:spPr>
          <a:xfrm>
            <a:off x="347663" y="4542123"/>
            <a:ext cx="6993452" cy="29446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800" b="0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2022/01/05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227" hasCustomPrompt="1"/>
          </p:nvPr>
        </p:nvSpPr>
        <p:spPr>
          <a:xfrm>
            <a:off x="347662" y="1964576"/>
            <a:ext cx="7221535" cy="29446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000" b="0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English title is Microsoft YaHei Light-20#</a:t>
            </a:r>
          </a:p>
        </p:txBody>
      </p:sp>
      <p:sp>
        <p:nvSpPr>
          <p:cNvPr id="7" name="AutoShape 7"/>
          <p:cNvSpPr>
            <a:spLocks noGrp="1"/>
          </p:cNvSpPr>
          <p:nvPr>
            <p:ph type="body" sz="quarter" idx="228" hasCustomPrompt="1"/>
          </p:nvPr>
        </p:nvSpPr>
        <p:spPr>
          <a:xfrm>
            <a:off x="334964" y="2350199"/>
            <a:ext cx="8135936" cy="81993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60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60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单排字 雅黑Bold-60#</a:t>
            </a:r>
          </a:p>
        </p:txBody>
      </p:sp>
      <p:sp>
        <p:nvSpPr>
          <p:cNvPr id="8" name="AutoShape 8"/>
          <p:cNvSpPr>
            <a:spLocks noGrp="1"/>
          </p:cNvSpPr>
          <p:nvPr>
            <p:ph type="body" sz="quarter" idx="229" hasCustomPrompt="1"/>
          </p:nvPr>
        </p:nvSpPr>
        <p:spPr>
          <a:xfrm>
            <a:off x="360579" y="3457713"/>
            <a:ext cx="6980536" cy="42465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36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36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副标题位置雅黑Bold-36#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1482101" y="398853"/>
            <a:ext cx="266986" cy="123053"/>
            <a:chOff x="11482101" y="398853"/>
            <a:chExt cx="266986" cy="123053"/>
          </a:xfrm>
        </p:grpSpPr>
        <p:sp>
          <p:nvSpPr>
            <p:cNvPr id="10" name="AutoShape 10"/>
            <p:cNvSpPr/>
            <p:nvPr/>
          </p:nvSpPr>
          <p:spPr>
            <a:xfrm>
              <a:off x="11626038" y="398853"/>
              <a:ext cx="123049" cy="123049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12700" cap="flat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11" name="AutoShape 11"/>
            <p:cNvSpPr/>
            <p:nvPr/>
          </p:nvSpPr>
          <p:spPr>
            <a:xfrm>
              <a:off x="11482101" y="398857"/>
              <a:ext cx="123049" cy="123049"/>
            </a:xfrm>
            <a:prstGeom prst="ellipse">
              <a:avLst/>
            </a:prstGeom>
            <a:noFill/>
            <a:ln w="12700" cap="flat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7826355" y="6467475"/>
            <a:ext cx="4079895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Copyright © 2022 北京火山引擎科技有限公司 All rights reserved.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90544135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-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30" hasCustomPrompt="1"/>
          </p:nvPr>
        </p:nvSpPr>
        <p:spPr>
          <a:xfrm>
            <a:off x="327402" y="2550035"/>
            <a:ext cx="2021515" cy="1602516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1500" b="1" i="0" u="none" strike="noStrike" spc="0">
                <a:solidFill>
                  <a:srgbClr val="1664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1500" b="1" i="0" u="none" strike="noStrike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00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231" hasCustomPrompt="1"/>
          </p:nvPr>
        </p:nvSpPr>
        <p:spPr>
          <a:xfrm>
            <a:off x="2365695" y="2734810"/>
            <a:ext cx="4713288" cy="410813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32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32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章节页标题位置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232" hasCustomPrompt="1"/>
          </p:nvPr>
        </p:nvSpPr>
        <p:spPr>
          <a:xfrm>
            <a:off x="2349500" y="3380341"/>
            <a:ext cx="4713288" cy="63817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200" b="0" i="0" u="none" strike="noStrike" spc="0">
                <a:solidFill>
                  <a:srgbClr val="80808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200" b="0" i="0" u="none" strike="noStrike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rPr>
              <a:t>在此添加描述此章节的相关文字</a:t>
            </a:r>
          </a:p>
        </p:txBody>
      </p:sp>
      <p:sp>
        <p:nvSpPr>
          <p:cNvPr id="5" name="AutoShape 5"/>
          <p:cNvSpPr>
            <a:spLocks noGrp="1"/>
          </p:cNvSpPr>
          <p:nvPr>
            <p:ph type="pic" sz="quarter" idx="233"/>
          </p:nvPr>
        </p:nvSpPr>
        <p:spPr>
          <a:xfrm>
            <a:off x="7255238" y="2655323"/>
            <a:ext cx="4936761" cy="1304144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1498616856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浅色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pic" sz="quarter" idx="234"/>
          </p:nvPr>
        </p:nvSpPr>
        <p:spPr>
          <a:xfrm>
            <a:off x="-12700" y="0"/>
            <a:ext cx="5995851" cy="6858000"/>
          </a:xfrm>
          <a:prstGeom prst="rect">
            <a:avLst/>
          </a:prstGeom>
          <a:gradFill rotWithShape="0"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</a:gsLst>
            <a:lin ang="5400000"/>
          </a:gra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3" name="AutoShape 3"/>
          <p:cNvSpPr/>
          <p:nvPr/>
        </p:nvSpPr>
        <p:spPr>
          <a:xfrm>
            <a:off x="6489700" y="736265"/>
            <a:ext cx="5104437" cy="58477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32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CONTENTS</a:t>
            </a:r>
            <a:endParaRPr lang="en-US" sz="1100"/>
          </a:p>
        </p:txBody>
      </p:sp>
      <p:sp>
        <p:nvSpPr>
          <p:cNvPr id="4" name="AutoShape 4"/>
          <p:cNvSpPr/>
          <p:nvPr/>
        </p:nvSpPr>
        <p:spPr>
          <a:xfrm>
            <a:off x="6489700" y="1321040"/>
            <a:ext cx="3320505" cy="46166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2400" b="1" i="0" u="none" strike="noStrike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目录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>
            <a:off x="7826355" y="6467475"/>
            <a:ext cx="4079895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D9D9D9"/>
                </a:solidFill>
                <a:latin typeface="微软雅黑"/>
                <a:ea typeface="微软雅黑"/>
                <a:cs typeface="微软雅黑"/>
                <a:sym typeface="微软雅黑"/>
              </a:rPr>
              <a:t>Copyright © 2023 北京火山引擎科技有限公司 All rights reserved.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651335708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-空白内容页（有 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235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113675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35" hasCustomPrompt="1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l">
              <a:lnSpc>
                <a:spcPct val="91666"/>
              </a:lnSpc>
              <a:defRPr sz="33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33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单击此处添加标题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36" hasCustomPrompt="1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l">
              <a:lnSpc>
                <a:spcPct val="100000"/>
              </a:lnSpc>
              <a:defRPr sz="9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日期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37" hasCustomPrompt="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ctr">
              <a:lnSpc>
                <a:spcPct val="100000"/>
              </a:lnSpc>
              <a:defRPr sz="9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页脚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38" hasCustomPrompt="1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r">
              <a:lnSpc>
                <a:spcPct val="100000"/>
              </a:lnSpc>
              <a:defRPr sz="900" b="0" i="0" u="none" strike="noStrike" spc="0">
                <a:solidFill>
                  <a:srgbClr val="888888">
                    <a:alpha val="100000"/>
                  </a:srgbClr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r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浅色-文字居中/突出/金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36" hasCustomPrompt="1"/>
          </p:nvPr>
        </p:nvSpPr>
        <p:spPr>
          <a:xfrm>
            <a:off x="1201783" y="1985551"/>
            <a:ext cx="9744891" cy="923517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b">
            <a:noAutofit/>
          </a:bodyPr>
          <a:lstStyle>
            <a:lvl1pPr algn="ctr">
              <a:lnSpc>
                <a:spcPct val="91666"/>
              </a:lnSpc>
              <a:defRPr sz="3200" b="0" i="0" u="none" strike="noStrike" spc="0">
                <a:solidFill>
                  <a:srgbClr val="000000">
                    <a:alpha val="100000"/>
                  </a:srgbClr>
                </a:solidFill>
                <a:latin typeface="FZLanTingHeiS-EB-GB"/>
              </a:defRPr>
            </a:lvl1pPr>
          </a:lstStyle>
          <a:p>
            <a:pPr indent="0" algn="ctr">
              <a:lnSpc>
                <a:spcPct val="91666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FZLanTingHeiS-EB-GB"/>
                <a:ea typeface="FZLanTingHeiS-EB-GB"/>
                <a:cs typeface="FZLanTingHeiS-EB-GB"/>
                <a:sym typeface="FZLanTingHeiS-EB-GB"/>
              </a:rPr>
              <a:t>单击此处编辑母版标题样式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237" hasCustomPrompt="1"/>
          </p:nvPr>
        </p:nvSpPr>
        <p:spPr>
          <a:xfrm>
            <a:off x="1214845" y="3406093"/>
            <a:ext cx="9771017" cy="165576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ctr">
              <a:lnSpc>
                <a:spcPct val="91666"/>
              </a:lnSpc>
              <a:defRPr sz="1200" b="0" i="0" u="none" strike="noStrike" spc="0">
                <a:solidFill>
                  <a:srgbClr val="808080">
                    <a:alpha val="100000"/>
                  </a:srgbClr>
                </a:solidFill>
                <a:latin typeface="FZLanTingHeiS-R-GB"/>
              </a:defRPr>
            </a:lvl1pPr>
          </a:lstStyle>
          <a:p>
            <a:pPr indent="0" algn="ctr">
              <a:lnSpc>
                <a:spcPct val="91666"/>
              </a:lnSpc>
            </a:pPr>
            <a:r>
              <a:rPr lang="en-US" sz="1200" b="0" i="0" u="none" strike="noStrike">
                <a:solidFill>
                  <a:srgbClr val="808080"/>
                </a:solidFill>
                <a:latin typeface="FZLanTingHeiS-R-GB"/>
                <a:ea typeface="FZLanTingHeiS-R-GB"/>
                <a:cs typeface="FZLanTingHeiS-R-GB"/>
                <a:sym typeface="FZLanTingHeiS-R-GB"/>
              </a:rPr>
              <a:t>单击此处编辑母版副标题样式</a:t>
            </a:r>
          </a:p>
        </p:txBody>
      </p:sp>
      <p:sp>
        <p:nvSpPr>
          <p:cNvPr id="4" name="AutoShape 4"/>
          <p:cNvSpPr/>
          <p:nvPr/>
        </p:nvSpPr>
        <p:spPr>
          <a:xfrm>
            <a:off x="-83098" y="171360"/>
            <a:ext cx="1233714" cy="320062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ctr">
              <a:lnSpc>
                <a:spcPct val="150000"/>
              </a:lnSpc>
              <a:defRPr/>
            </a:pPr>
            <a:r>
              <a:rPr lang="en-US" sz="15000" b="1" i="0" u="none" strike="noStrike" spc="300">
                <a:solidFill>
                  <a:srgbClr val="1664FF"/>
                </a:solidFill>
                <a:latin typeface="FZLanTingHeiS-L-GB"/>
                <a:ea typeface="FZLanTingHeiS-L-GB"/>
                <a:cs typeface="FZLanTingHeiS-L-GB"/>
                <a:sym typeface="FZLanTingHeiS-L-GB"/>
              </a:rPr>
              <a:t>“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 rot="10800000">
            <a:off x="10958286" y="3707040"/>
            <a:ext cx="1233714" cy="320062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ctr">
              <a:lnSpc>
                <a:spcPct val="150000"/>
              </a:lnSpc>
              <a:defRPr/>
            </a:pPr>
            <a:r>
              <a:rPr lang="en-US" sz="15000" b="1" i="0" u="none" strike="noStrike" spc="300">
                <a:solidFill>
                  <a:srgbClr val="1664FF"/>
                </a:solidFill>
                <a:latin typeface="FZLanTingHeiS-L-GB"/>
                <a:ea typeface="FZLanTingHeiS-L-GB"/>
                <a:cs typeface="FZLanTingHeiS-L-GB"/>
                <a:sym typeface="FZLanTingHeiS-L-GB"/>
              </a:rPr>
              <a:t>“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379503536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826355" y="6467475"/>
            <a:ext cx="4079895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rPr>
              <a:t>Copyright © 2022 北京火山引擎科技有限公司 All rights reserved.</a:t>
            </a:r>
            <a:endParaRPr lang="en-US" sz="1100"/>
          </a:p>
        </p:txBody>
      </p:sp>
      <p:sp>
        <p:nvSpPr>
          <p:cNvPr id="3" name="AutoShape 3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238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44034324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项目背景 项目成果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700164170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浅色-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06" hasCustomPrompt="1"/>
          </p:nvPr>
        </p:nvSpPr>
        <p:spPr>
          <a:xfrm>
            <a:off x="327402" y="2550035"/>
            <a:ext cx="2021515" cy="1602516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1500" b="1" i="0" u="none" strike="noStrike" spc="0">
                <a:solidFill>
                  <a:srgbClr val="1664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1500" b="1" i="0" u="none" strike="noStrike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00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07" hasCustomPrompt="1"/>
          </p:nvPr>
        </p:nvSpPr>
        <p:spPr>
          <a:xfrm>
            <a:off x="2365695" y="2734810"/>
            <a:ext cx="4713288" cy="410813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32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32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章节页标题位置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108" hasCustomPrompt="1"/>
          </p:nvPr>
        </p:nvSpPr>
        <p:spPr>
          <a:xfrm>
            <a:off x="2349500" y="3380341"/>
            <a:ext cx="4713288" cy="63817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200" b="0" i="0" u="none" strike="noStrike" spc="0">
                <a:solidFill>
                  <a:srgbClr val="80808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200" b="0" i="0" u="none" strike="noStrike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rPr>
              <a:t>在此添加描述此章节的相关文字</a:t>
            </a:r>
          </a:p>
        </p:txBody>
      </p:sp>
      <p:sp>
        <p:nvSpPr>
          <p:cNvPr id="5" name="AutoShape 5"/>
          <p:cNvSpPr>
            <a:spLocks noGrp="1"/>
          </p:cNvSpPr>
          <p:nvPr>
            <p:ph type="pic" sz="quarter" idx="109"/>
          </p:nvPr>
        </p:nvSpPr>
        <p:spPr>
          <a:xfrm>
            <a:off x="7255238" y="2655323"/>
            <a:ext cx="4936761" cy="1304144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329539121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品牌封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3" name="AutoShape 3"/>
          <p:cNvSpPr>
            <a:spLocks noGrp="1"/>
          </p:cNvSpPr>
          <p:nvPr>
            <p:ph type="body" sz="quarter" idx="35" hasCustomPrompt="1"/>
          </p:nvPr>
        </p:nvSpPr>
        <p:spPr>
          <a:xfrm>
            <a:off x="342794" y="2054071"/>
            <a:ext cx="6985621" cy="71143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48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48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ENDING FONT - 48#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36" hasCustomPrompt="1"/>
          </p:nvPr>
        </p:nvSpPr>
        <p:spPr>
          <a:xfrm>
            <a:off x="347879" y="2805605"/>
            <a:ext cx="6980536" cy="42465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落款字号为雅黑Bold-24#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37" hasCustomPrompt="1"/>
          </p:nvPr>
        </p:nvSpPr>
        <p:spPr>
          <a:xfrm>
            <a:off x="334963" y="4684520"/>
            <a:ext cx="6993452" cy="29446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800" b="0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演讲人：火山引擎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38" hasCustomPrompt="1"/>
          </p:nvPr>
        </p:nvSpPr>
        <p:spPr>
          <a:xfrm>
            <a:off x="334963" y="5026227"/>
            <a:ext cx="6993452" cy="29446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400" b="0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4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SPEAKER：VOLCENGINE</a:t>
            </a:r>
          </a:p>
        </p:txBody>
      </p:sp>
      <p:sp>
        <p:nvSpPr>
          <p:cNvPr id="7" name="AutoShape 7"/>
          <p:cNvSpPr/>
          <p:nvPr/>
        </p:nvSpPr>
        <p:spPr>
          <a:xfrm>
            <a:off x="357568" y="6455874"/>
            <a:ext cx="1732755" cy="40011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WWW.VOLCENGINE.COM</a:t>
            </a:r>
            <a:endParaRPr lang="en-US" sz="11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291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  <p:grpSp>
        <p:nvGrpSpPr>
          <p:cNvPr id="9" name="Group 9"/>
          <p:cNvGrpSpPr/>
          <p:nvPr/>
        </p:nvGrpSpPr>
        <p:grpSpPr>
          <a:xfrm>
            <a:off x="11482101" y="398853"/>
            <a:ext cx="266986" cy="123053"/>
            <a:chOff x="11482101" y="398853"/>
            <a:chExt cx="266986" cy="123053"/>
          </a:xfrm>
        </p:grpSpPr>
        <p:sp>
          <p:nvSpPr>
            <p:cNvPr id="10" name="AutoShape 10"/>
            <p:cNvSpPr/>
            <p:nvPr/>
          </p:nvSpPr>
          <p:spPr>
            <a:xfrm>
              <a:off x="11626038" y="398853"/>
              <a:ext cx="123049" cy="123049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12700" cap="flat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11" name="AutoShape 11"/>
            <p:cNvSpPr/>
            <p:nvPr/>
          </p:nvSpPr>
          <p:spPr>
            <a:xfrm>
              <a:off x="11482101" y="398857"/>
              <a:ext cx="123049" cy="123049"/>
            </a:xfrm>
            <a:prstGeom prst="ellipse">
              <a:avLst/>
            </a:prstGeom>
            <a:noFill/>
            <a:ln w="12700" cap="flat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7826355" y="6467475"/>
            <a:ext cx="4079895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Copyright © 2022 北京火山引擎科技有限公司 All rights reserved.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200971053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浅色-社交单行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noFill/>
            <a:prstDash val="solid"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291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4" name="AutoShape 4"/>
          <p:cNvSpPr/>
          <p:nvPr/>
        </p:nvSpPr>
        <p:spPr>
          <a:xfrm>
            <a:off x="357568" y="6455874"/>
            <a:ext cx="1942870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WWW.VOLCENGINE.COM</a:t>
            </a:r>
            <a:endParaRPr lang="en-US" sz="1100"/>
          </a:p>
        </p:txBody>
      </p:sp>
      <p:sp>
        <p:nvSpPr>
          <p:cNvPr id="5" name="AutoShape 5"/>
          <p:cNvSpPr>
            <a:spLocks noGrp="1"/>
          </p:cNvSpPr>
          <p:nvPr>
            <p:ph type="body" sz="quarter" idx="39" hasCustomPrompt="1"/>
          </p:nvPr>
        </p:nvSpPr>
        <p:spPr>
          <a:xfrm>
            <a:off x="347663" y="4542123"/>
            <a:ext cx="6993452" cy="29446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800" b="0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2022/01/05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40" hasCustomPrompt="1"/>
          </p:nvPr>
        </p:nvSpPr>
        <p:spPr>
          <a:xfrm>
            <a:off x="347662" y="1964576"/>
            <a:ext cx="7221535" cy="29446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000" b="0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English title is Microsoft YaHei Light-20#</a:t>
            </a:r>
          </a:p>
        </p:txBody>
      </p:sp>
      <p:sp>
        <p:nvSpPr>
          <p:cNvPr id="7" name="AutoShape 7"/>
          <p:cNvSpPr>
            <a:spLocks noGrp="1"/>
          </p:cNvSpPr>
          <p:nvPr>
            <p:ph type="body" sz="quarter" idx="41" hasCustomPrompt="1"/>
          </p:nvPr>
        </p:nvSpPr>
        <p:spPr>
          <a:xfrm>
            <a:off x="334964" y="2350199"/>
            <a:ext cx="8135936" cy="81993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60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60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单排字 雅黑Bold-60#</a:t>
            </a:r>
          </a:p>
        </p:txBody>
      </p:sp>
      <p:sp>
        <p:nvSpPr>
          <p:cNvPr id="8" name="AutoShape 8"/>
          <p:cNvSpPr>
            <a:spLocks noGrp="1"/>
          </p:cNvSpPr>
          <p:nvPr>
            <p:ph type="body" sz="quarter" idx="42" hasCustomPrompt="1"/>
          </p:nvPr>
        </p:nvSpPr>
        <p:spPr>
          <a:xfrm>
            <a:off x="360579" y="3457713"/>
            <a:ext cx="6980536" cy="42465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36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36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副标题位置雅黑Bold-36#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1482101" y="398853"/>
            <a:ext cx="266986" cy="123053"/>
            <a:chOff x="11482101" y="398853"/>
            <a:chExt cx="266986" cy="123053"/>
          </a:xfrm>
        </p:grpSpPr>
        <p:sp>
          <p:nvSpPr>
            <p:cNvPr id="10" name="AutoShape 10"/>
            <p:cNvSpPr/>
            <p:nvPr/>
          </p:nvSpPr>
          <p:spPr>
            <a:xfrm>
              <a:off x="11626038" y="398853"/>
              <a:ext cx="123049" cy="123049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12700" cap="flat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11" name="AutoShape 11"/>
            <p:cNvSpPr/>
            <p:nvPr/>
          </p:nvSpPr>
          <p:spPr>
            <a:xfrm>
              <a:off x="11482101" y="398857"/>
              <a:ext cx="123049" cy="123049"/>
            </a:xfrm>
            <a:prstGeom prst="ellipse">
              <a:avLst/>
            </a:prstGeom>
            <a:noFill/>
            <a:ln w="12700" cap="flat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7826355" y="6467475"/>
            <a:ext cx="4079895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Copyright © 2022 北京火山引擎科技有限公司 All rights reserved.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689692211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-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43" hasCustomPrompt="1"/>
          </p:nvPr>
        </p:nvSpPr>
        <p:spPr>
          <a:xfrm>
            <a:off x="327402" y="2550035"/>
            <a:ext cx="2021515" cy="1602516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1500" b="1" i="0" u="none" strike="noStrike" spc="0">
                <a:solidFill>
                  <a:srgbClr val="1664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1500" b="1" i="0" u="none" strike="noStrike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00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44" hasCustomPrompt="1"/>
          </p:nvPr>
        </p:nvSpPr>
        <p:spPr>
          <a:xfrm>
            <a:off x="2365695" y="2734810"/>
            <a:ext cx="4713288" cy="410813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32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32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章节页标题位置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45" hasCustomPrompt="1"/>
          </p:nvPr>
        </p:nvSpPr>
        <p:spPr>
          <a:xfrm>
            <a:off x="2349500" y="3380341"/>
            <a:ext cx="4713288" cy="63817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200" b="0" i="0" u="none" strike="noStrike" spc="0">
                <a:solidFill>
                  <a:srgbClr val="80808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200" b="0" i="0" u="none" strike="noStrike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rPr>
              <a:t>在此添加描述此章节的相关文字</a:t>
            </a:r>
          </a:p>
        </p:txBody>
      </p:sp>
      <p:sp>
        <p:nvSpPr>
          <p:cNvPr id="5" name="AutoShape 5"/>
          <p:cNvSpPr>
            <a:spLocks noGrp="1"/>
          </p:cNvSpPr>
          <p:nvPr>
            <p:ph type="pic" sz="quarter" idx="46"/>
          </p:nvPr>
        </p:nvSpPr>
        <p:spPr>
          <a:xfrm>
            <a:off x="7255238" y="2655323"/>
            <a:ext cx="4936761" cy="1304144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254102425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浅色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pic" sz="quarter" idx="47"/>
          </p:nvPr>
        </p:nvSpPr>
        <p:spPr>
          <a:xfrm>
            <a:off x="-12700" y="0"/>
            <a:ext cx="5995851" cy="6858000"/>
          </a:xfrm>
          <a:prstGeom prst="rect">
            <a:avLst/>
          </a:prstGeom>
          <a:gradFill rotWithShape="0"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</a:gsLst>
            <a:lin ang="5400000"/>
          </a:gra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3" name="AutoShape 3"/>
          <p:cNvSpPr/>
          <p:nvPr/>
        </p:nvSpPr>
        <p:spPr>
          <a:xfrm>
            <a:off x="6489700" y="736265"/>
            <a:ext cx="5104437" cy="58477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32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CONTENTS</a:t>
            </a:r>
            <a:endParaRPr lang="en-US" sz="1100"/>
          </a:p>
        </p:txBody>
      </p:sp>
      <p:sp>
        <p:nvSpPr>
          <p:cNvPr id="4" name="AutoShape 4"/>
          <p:cNvSpPr/>
          <p:nvPr/>
        </p:nvSpPr>
        <p:spPr>
          <a:xfrm>
            <a:off x="6489700" y="1321040"/>
            <a:ext cx="3320505" cy="46166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2400" b="1" i="0" u="none" strike="noStrike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目录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>
            <a:off x="7826355" y="6467475"/>
            <a:ext cx="4079895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D9D9D9"/>
                </a:solidFill>
                <a:latin typeface="微软雅黑"/>
                <a:ea typeface="微软雅黑"/>
                <a:cs typeface="微软雅黑"/>
                <a:sym typeface="微软雅黑"/>
              </a:rPr>
              <a:t>Copyright © 2023 北京火山引擎科技有限公司 All rights reserved.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655959622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-空白内容页（有 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48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1392149891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浅色-文字居中/突出/金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49" hasCustomPrompt="1"/>
          </p:nvPr>
        </p:nvSpPr>
        <p:spPr>
          <a:xfrm>
            <a:off x="1201783" y="1985551"/>
            <a:ext cx="9744891" cy="923517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b">
            <a:noAutofit/>
          </a:bodyPr>
          <a:lstStyle>
            <a:lvl1pPr algn="ctr">
              <a:lnSpc>
                <a:spcPct val="91666"/>
              </a:lnSpc>
              <a:defRPr sz="3200" b="0" i="0" u="none" strike="noStrike" spc="0">
                <a:solidFill>
                  <a:srgbClr val="000000">
                    <a:alpha val="100000"/>
                  </a:srgbClr>
                </a:solidFill>
                <a:latin typeface="FZLanTingHeiS-EB-GB"/>
              </a:defRPr>
            </a:lvl1pPr>
          </a:lstStyle>
          <a:p>
            <a:pPr indent="0" algn="ctr">
              <a:lnSpc>
                <a:spcPct val="91666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FZLanTingHeiS-EB-GB"/>
                <a:ea typeface="FZLanTingHeiS-EB-GB"/>
                <a:cs typeface="FZLanTingHeiS-EB-GB"/>
                <a:sym typeface="FZLanTingHeiS-EB-GB"/>
              </a:rPr>
              <a:t>单击此处编辑母版标题样式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50" hasCustomPrompt="1"/>
          </p:nvPr>
        </p:nvSpPr>
        <p:spPr>
          <a:xfrm>
            <a:off x="1214845" y="3406093"/>
            <a:ext cx="9771017" cy="165576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ctr">
              <a:lnSpc>
                <a:spcPct val="91666"/>
              </a:lnSpc>
              <a:defRPr sz="1200" b="0" i="0" u="none" strike="noStrike" spc="0">
                <a:solidFill>
                  <a:srgbClr val="808080">
                    <a:alpha val="100000"/>
                  </a:srgbClr>
                </a:solidFill>
                <a:latin typeface="FZLanTingHeiS-R-GB"/>
              </a:defRPr>
            </a:lvl1pPr>
          </a:lstStyle>
          <a:p>
            <a:pPr indent="0" algn="ctr">
              <a:lnSpc>
                <a:spcPct val="91666"/>
              </a:lnSpc>
            </a:pPr>
            <a:r>
              <a:rPr lang="en-US" sz="1200" b="0" i="0" u="none" strike="noStrike">
                <a:solidFill>
                  <a:srgbClr val="808080"/>
                </a:solidFill>
                <a:latin typeface="FZLanTingHeiS-R-GB"/>
                <a:ea typeface="FZLanTingHeiS-R-GB"/>
                <a:cs typeface="FZLanTingHeiS-R-GB"/>
                <a:sym typeface="FZLanTingHeiS-R-GB"/>
              </a:rPr>
              <a:t>单击此处编辑母版副标题样式</a:t>
            </a:r>
          </a:p>
        </p:txBody>
      </p:sp>
      <p:sp>
        <p:nvSpPr>
          <p:cNvPr id="4" name="AutoShape 4"/>
          <p:cNvSpPr/>
          <p:nvPr/>
        </p:nvSpPr>
        <p:spPr>
          <a:xfrm>
            <a:off x="-83098" y="171360"/>
            <a:ext cx="1233714" cy="320062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ctr">
              <a:lnSpc>
                <a:spcPct val="150000"/>
              </a:lnSpc>
              <a:defRPr/>
            </a:pPr>
            <a:r>
              <a:rPr lang="en-US" sz="15000" b="1" i="0" u="none" strike="noStrike" spc="300">
                <a:solidFill>
                  <a:srgbClr val="1664FF"/>
                </a:solidFill>
                <a:latin typeface="FZLanTingHeiS-L-GB"/>
                <a:ea typeface="FZLanTingHeiS-L-GB"/>
                <a:cs typeface="FZLanTingHeiS-L-GB"/>
                <a:sym typeface="FZLanTingHeiS-L-GB"/>
              </a:rPr>
              <a:t>“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 rot="10800000">
            <a:off x="10958286" y="3707040"/>
            <a:ext cx="1233714" cy="320062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ctr">
              <a:lnSpc>
                <a:spcPct val="150000"/>
              </a:lnSpc>
              <a:defRPr/>
            </a:pPr>
            <a:r>
              <a:rPr lang="en-US" sz="15000" b="1" i="0" u="none" strike="noStrike" spc="300">
                <a:solidFill>
                  <a:srgbClr val="1664FF"/>
                </a:solidFill>
                <a:latin typeface="FZLanTingHeiS-L-GB"/>
                <a:ea typeface="FZLanTingHeiS-L-GB"/>
                <a:cs typeface="FZLanTingHeiS-L-GB"/>
                <a:sym typeface="FZLanTingHeiS-L-GB"/>
              </a:rPr>
              <a:t>“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42244661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39" hasCustomPrompt="1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l">
              <a:lnSpc>
                <a:spcPct val="100000"/>
              </a:lnSpc>
              <a:defRPr sz="9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日期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40" hasCustomPrompt="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ctr">
              <a:lnSpc>
                <a:spcPct val="100000"/>
              </a:lnSpc>
              <a:defRPr sz="9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页脚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41" hasCustomPrompt="1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r">
              <a:lnSpc>
                <a:spcPct val="100000"/>
              </a:lnSpc>
              <a:defRPr sz="900" b="0" i="0" u="none" strike="noStrike" spc="0">
                <a:solidFill>
                  <a:srgbClr val="888888">
                    <a:alpha val="100000"/>
                  </a:srgbClr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r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浅色品牌封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背景图案&#10;&#10;低可信度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标题 14"/>
          <p:cNvSpPr>
            <a:spLocks noGrp="1"/>
          </p:cNvSpPr>
          <p:nvPr>
            <p:ph type="title" hasCustomPrompt="1"/>
          </p:nvPr>
        </p:nvSpPr>
        <p:spPr>
          <a:xfrm>
            <a:off x="342794" y="2054071"/>
            <a:ext cx="6985621" cy="7114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800" b="1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en-US" altLang="zh-CN" dirty="0"/>
              <a:t>ENDING FONT - 48#</a:t>
            </a:r>
            <a:endParaRPr kumimoji="1" lang="zh-CN" altLang="en-US" dirty="0"/>
          </a:p>
        </p:txBody>
      </p:sp>
      <p:sp>
        <p:nvSpPr>
          <p:cNvPr id="23" name="文本占位符 14"/>
          <p:cNvSpPr>
            <a:spLocks noGrp="1"/>
          </p:cNvSpPr>
          <p:nvPr>
            <p:ph type="body" sz="quarter" idx="12" hasCustomPrompt="1"/>
          </p:nvPr>
        </p:nvSpPr>
        <p:spPr>
          <a:xfrm>
            <a:off x="347879" y="2805605"/>
            <a:ext cx="6980536" cy="4246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落款字号为雅黑</a:t>
            </a:r>
            <a:r>
              <a:rPr kumimoji="1" lang="en-US" altLang="zh-CN" dirty="0"/>
              <a:t>Bold-24#</a:t>
            </a:r>
            <a:endParaRPr kumimoji="1" lang="zh-CN" altLang="en-US" dirty="0"/>
          </a:p>
        </p:txBody>
      </p:sp>
      <p:sp>
        <p:nvSpPr>
          <p:cNvPr id="24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4684520"/>
            <a:ext cx="6993452" cy="294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演讲人：火山引擎</a:t>
            </a:r>
          </a:p>
        </p:txBody>
      </p:sp>
      <p:sp>
        <p:nvSpPr>
          <p:cNvPr id="25" name="文本占位符 14"/>
          <p:cNvSpPr>
            <a:spLocks noGrp="1"/>
          </p:cNvSpPr>
          <p:nvPr>
            <p:ph type="body" sz="quarter" idx="14" hasCustomPrompt="1"/>
          </p:nvPr>
        </p:nvSpPr>
        <p:spPr>
          <a:xfrm>
            <a:off x="334963" y="5026227"/>
            <a:ext cx="6993452" cy="294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en-GB" altLang="zh-CN" dirty="0"/>
              <a:t>SPEAKER</a:t>
            </a:r>
            <a:r>
              <a:rPr kumimoji="1" lang="zh-CN" altLang="en-US" dirty="0"/>
              <a:t>：</a:t>
            </a:r>
            <a:r>
              <a:rPr kumimoji="1" lang="en-US" altLang="zh-CN" dirty="0"/>
              <a:t>VOLCENGINE</a:t>
            </a:r>
            <a:endParaRPr kumimoji="1" lang="zh-CN" altLang="en-US" dirty="0"/>
          </a:p>
        </p:txBody>
      </p:sp>
      <p:sp>
        <p:nvSpPr>
          <p:cNvPr id="33" name="文本框 32"/>
          <p:cNvSpPr txBox="1"/>
          <p:nvPr userDrawn="1"/>
        </p:nvSpPr>
        <p:spPr>
          <a:xfrm>
            <a:off x="357568" y="6455874"/>
            <a:ext cx="17327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kumimoji="1" lang="en-US" altLang="zh-CN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WWW.VOLCENGINE.COM</a:t>
            </a:r>
            <a:endParaRPr kumimoji="1"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442913" y="333375"/>
            <a:ext cx="1225550" cy="306387"/>
          </a:xfrm>
          <a:prstGeom prst="rect">
            <a:avLst/>
          </a:prstGeom>
        </p:spPr>
      </p:pic>
      <p:grpSp>
        <p:nvGrpSpPr>
          <p:cNvPr id="26" name="组合 25"/>
          <p:cNvGrpSpPr/>
          <p:nvPr userDrawn="1"/>
        </p:nvGrpSpPr>
        <p:grpSpPr>
          <a:xfrm>
            <a:off x="11482101" y="398853"/>
            <a:ext cx="266986" cy="123053"/>
            <a:chOff x="455819" y="353099"/>
            <a:chExt cx="266986" cy="123053"/>
          </a:xfrm>
        </p:grpSpPr>
        <p:sp>
          <p:nvSpPr>
            <p:cNvPr id="27" name="椭圆 26"/>
            <p:cNvSpPr/>
            <p:nvPr userDrawn="1"/>
          </p:nvSpPr>
          <p:spPr>
            <a:xfrm>
              <a:off x="599756" y="353099"/>
              <a:ext cx="123049" cy="12304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椭圆 27"/>
            <p:cNvSpPr/>
            <p:nvPr userDrawn="1"/>
          </p:nvSpPr>
          <p:spPr>
            <a:xfrm>
              <a:off x="455819" y="353103"/>
              <a:ext cx="123049" cy="1230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/>
          <p:cNvSpPr txBox="1"/>
          <p:nvPr userDrawn="1"/>
        </p:nvSpPr>
        <p:spPr>
          <a:xfrm>
            <a:off x="7826355" y="6467475"/>
            <a:ext cx="40798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Copyright © 2022 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北京火山引擎科技有限公司 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03975781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浅色-社交单行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蓝色的天空&#10;&#10;中度可信度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442913" y="333375"/>
            <a:ext cx="1225550" cy="306387"/>
          </a:xfrm>
          <a:prstGeom prst="rect">
            <a:avLst/>
          </a:prstGeom>
        </p:spPr>
      </p:pic>
      <p:sp>
        <p:nvSpPr>
          <p:cNvPr id="39" name="文本框 38"/>
          <p:cNvSpPr txBox="1"/>
          <p:nvPr userDrawn="1"/>
        </p:nvSpPr>
        <p:spPr>
          <a:xfrm>
            <a:off x="357568" y="6455874"/>
            <a:ext cx="194287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kumimoji="1" lang="en-US" altLang="zh-CN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WWW.VOLCENGINE.COM</a:t>
            </a:r>
            <a:endParaRPr kumimoji="1"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347663" y="4542123"/>
            <a:ext cx="6993452" cy="294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2022/01/05</a:t>
            </a:r>
            <a:endParaRPr kumimoji="1" lang="zh-CN" altLang="en-US" dirty="0"/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5" hasCustomPrompt="1"/>
          </p:nvPr>
        </p:nvSpPr>
        <p:spPr>
          <a:xfrm>
            <a:off x="347662" y="1964576"/>
            <a:ext cx="7221535" cy="294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English title is Microsoft </a:t>
            </a:r>
            <a:r>
              <a:rPr kumimoji="1" lang="en-US" altLang="zh-CN" dirty="0" err="1"/>
              <a:t>YaHei</a:t>
            </a:r>
            <a:r>
              <a:rPr kumimoji="1" lang="en-US" altLang="zh-CN" dirty="0"/>
              <a:t> Light-20#</a:t>
            </a:r>
            <a:endParaRPr kumimoji="1" lang="zh-CN" altLang="en-US" dirty="0"/>
          </a:p>
        </p:txBody>
      </p:sp>
      <p:sp>
        <p:nvSpPr>
          <p:cNvPr id="17" name="标题 39"/>
          <p:cNvSpPr>
            <a:spLocks noGrp="1"/>
          </p:cNvSpPr>
          <p:nvPr>
            <p:ph type="title" hasCustomPrompt="1"/>
          </p:nvPr>
        </p:nvSpPr>
        <p:spPr>
          <a:xfrm>
            <a:off x="334964" y="2350199"/>
            <a:ext cx="8135936" cy="819930"/>
          </a:xfrm>
          <a:prstGeom prst="rect">
            <a:avLst/>
          </a:prstGeom>
        </p:spPr>
        <p:txBody>
          <a:bodyPr/>
          <a:lstStyle>
            <a:lvl1pPr>
              <a:defRPr sz="60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单排字 雅黑</a:t>
            </a:r>
            <a:r>
              <a:rPr kumimoji="1" lang="en-US" altLang="zh-CN" dirty="0"/>
              <a:t>Bold-</a:t>
            </a:r>
            <a:r>
              <a:rPr lang="en-US" altLang="zh-CN" dirty="0"/>
              <a:t>60#</a:t>
            </a:r>
            <a:endParaRPr lang="zh-CN" altLang="en-US" dirty="0"/>
          </a:p>
        </p:txBody>
      </p:sp>
      <p:sp>
        <p:nvSpPr>
          <p:cNvPr id="18" name="文本占位符 14"/>
          <p:cNvSpPr>
            <a:spLocks noGrp="1"/>
          </p:cNvSpPr>
          <p:nvPr>
            <p:ph type="body" sz="quarter" idx="17" hasCustomPrompt="1"/>
          </p:nvPr>
        </p:nvSpPr>
        <p:spPr>
          <a:xfrm>
            <a:off x="360579" y="3457713"/>
            <a:ext cx="6980536" cy="4246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副标题位置雅黑</a:t>
            </a:r>
            <a:r>
              <a:rPr kumimoji="1" lang="en-US" altLang="zh-CN" dirty="0"/>
              <a:t>Bold-36#</a:t>
            </a:r>
            <a:endParaRPr kumimoji="1" lang="zh-CN" altLang="en-US" dirty="0"/>
          </a:p>
        </p:txBody>
      </p:sp>
      <p:grpSp>
        <p:nvGrpSpPr>
          <p:cNvPr id="19" name="组合 18"/>
          <p:cNvGrpSpPr/>
          <p:nvPr userDrawn="1"/>
        </p:nvGrpSpPr>
        <p:grpSpPr>
          <a:xfrm>
            <a:off x="11482101" y="398853"/>
            <a:ext cx="266986" cy="123053"/>
            <a:chOff x="455819" y="353099"/>
            <a:chExt cx="266986" cy="123053"/>
          </a:xfrm>
        </p:grpSpPr>
        <p:sp>
          <p:nvSpPr>
            <p:cNvPr id="20" name="椭圆 19"/>
            <p:cNvSpPr/>
            <p:nvPr userDrawn="1"/>
          </p:nvSpPr>
          <p:spPr>
            <a:xfrm>
              <a:off x="599756" y="353099"/>
              <a:ext cx="123049" cy="12304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椭圆 23"/>
            <p:cNvSpPr/>
            <p:nvPr userDrawn="1"/>
          </p:nvSpPr>
          <p:spPr>
            <a:xfrm>
              <a:off x="455819" y="353103"/>
              <a:ext cx="123049" cy="1230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文本框 13"/>
          <p:cNvSpPr txBox="1"/>
          <p:nvPr userDrawn="1"/>
        </p:nvSpPr>
        <p:spPr>
          <a:xfrm>
            <a:off x="7826355" y="6467475"/>
            <a:ext cx="40798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Copyright © 2022 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北京火山引擎科技有限公司 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9490500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浅色-空白内容页（有 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362269" y="381362"/>
            <a:ext cx="45719" cy="311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ph type="title"/>
          </p:nvPr>
        </p:nvSpPr>
        <p:spPr>
          <a:xfrm>
            <a:off x="442913" y="314392"/>
            <a:ext cx="9501187" cy="4714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149360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7826355" y="6467475"/>
            <a:ext cx="40798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Copyright © 2022 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北京火山引擎科技有限公司 </a:t>
            </a: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 rights reserved.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362269" y="381362"/>
            <a:ext cx="45719" cy="311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ph type="title"/>
          </p:nvPr>
        </p:nvSpPr>
        <p:spPr>
          <a:xfrm>
            <a:off x="442913" y="314392"/>
            <a:ext cx="9501187" cy="4714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01497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42" hasCustomPrompt="1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b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单击此处添加标题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43" hasCustomPrompt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t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marL="76200" indent="0" algn="l">
              <a:lnSpc>
                <a:spcPct val="91666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单击此处添加文本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44" hasCustomPrompt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t">
            <a:noAutofit/>
          </a:bodyPr>
          <a:lstStyle>
            <a:lvl1pPr algn="l">
              <a:lnSpc>
                <a:spcPct val="91666"/>
              </a:lnSpc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marL="228600" indent="0" algn="l">
              <a:lnSpc>
                <a:spcPct val="91666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单击此处添加文本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45" hasCustomPrompt="1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l">
              <a:lnSpc>
                <a:spcPct val="100000"/>
              </a:lnSpc>
              <a:defRPr sz="9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日期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46" hasCustomPrompt="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ctr">
              <a:lnSpc>
                <a:spcPct val="100000"/>
              </a:lnSpc>
              <a:defRPr sz="9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页脚</a:t>
            </a:r>
          </a:p>
        </p:txBody>
      </p:sp>
      <p:sp>
        <p:nvSpPr>
          <p:cNvPr id="7" name="AutoShape 7"/>
          <p:cNvSpPr>
            <a:spLocks noGrp="1"/>
          </p:cNvSpPr>
          <p:nvPr>
            <p:ph type="body" sz="quarter" idx="47" hasCustomPrompt="1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r">
              <a:lnSpc>
                <a:spcPct val="100000"/>
              </a:lnSpc>
              <a:defRPr sz="900" b="0" i="0" u="none" strike="noStrike" spc="0">
                <a:solidFill>
                  <a:srgbClr val="888888">
                    <a:alpha val="100000"/>
                  </a:srgbClr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5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" name="Shape 5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" name="Shape 5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" name="Shape 5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Shape 5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48" hasCustomPrompt="1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b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单击此处添加标题</a:t>
            </a:r>
          </a:p>
        </p:txBody>
      </p:sp>
      <p:sp>
        <p:nvSpPr>
          <p:cNvPr id="3" name="AutoShape 3"/>
          <p:cNvSpPr>
            <a:spLocks noGrp="1"/>
          </p:cNvSpPr>
          <p:nvPr>
            <p:ph type="pic" sz="quarter" idx="49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50" hasCustomPrompt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t">
            <a:noAutofit/>
          </a:bodyPr>
          <a:lstStyle>
            <a:lvl1pPr algn="l">
              <a:lnSpc>
                <a:spcPct val="91666"/>
              </a:lnSpc>
              <a:defRPr sz="12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marL="228600" indent="0" algn="l">
              <a:lnSpc>
                <a:spcPct val="91666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单击此处添加文本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51" hasCustomPrompt="1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l">
              <a:lnSpc>
                <a:spcPct val="100000"/>
              </a:lnSpc>
              <a:defRPr sz="9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日期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52" hasCustomPrompt="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ctr">
              <a:lnSpc>
                <a:spcPct val="100000"/>
              </a:lnSpc>
              <a:defRPr sz="9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页脚</a:t>
            </a:r>
          </a:p>
        </p:txBody>
      </p:sp>
      <p:sp>
        <p:nvSpPr>
          <p:cNvPr id="7" name="AutoShape 7"/>
          <p:cNvSpPr>
            <a:spLocks noGrp="1"/>
          </p:cNvSpPr>
          <p:nvPr>
            <p:ph type="body" sz="quarter" idx="53" hasCustomPrompt="1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r">
              <a:lnSpc>
                <a:spcPct val="100000"/>
              </a:lnSpc>
              <a:defRPr sz="900" b="0" i="0" u="none" strike="noStrike" spc="0">
                <a:solidFill>
                  <a:srgbClr val="888888">
                    <a:alpha val="100000"/>
                  </a:srgbClr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54" hasCustomPrompt="1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l">
              <a:lnSpc>
                <a:spcPct val="91666"/>
              </a:lnSpc>
              <a:defRPr sz="33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33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单击此处添加标题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55" hasCustomPrompt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t">
            <a:noAutofit/>
          </a:bodyPr>
          <a:lstStyle>
            <a:lvl1pPr algn="l">
              <a:lnSpc>
                <a:spcPct val="91666"/>
              </a:lnSpc>
              <a:defRPr sz="21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marL="139700" indent="0" algn="l">
              <a:lnSpc>
                <a:spcPct val="91666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单击此处添加文本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56" hasCustomPrompt="1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l">
              <a:lnSpc>
                <a:spcPct val="100000"/>
              </a:lnSpc>
              <a:defRPr sz="9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日期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57" hasCustomPrompt="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ctr">
              <a:lnSpc>
                <a:spcPct val="100000"/>
              </a:lnSpc>
              <a:defRPr sz="9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页脚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58" hasCustomPrompt="1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r">
              <a:lnSpc>
                <a:spcPct val="100000"/>
              </a:lnSpc>
              <a:defRPr sz="900" b="0" i="0" u="none" strike="noStrike" spc="0">
                <a:solidFill>
                  <a:srgbClr val="888888">
                    <a:alpha val="100000"/>
                  </a:srgbClr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59" hasCustomPrompt="1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l">
              <a:lnSpc>
                <a:spcPct val="91666"/>
              </a:lnSpc>
              <a:defRPr sz="33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33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单击此处添加标题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60" hasCustomPrompt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t">
            <a:noAutofit/>
          </a:bodyPr>
          <a:lstStyle>
            <a:lvl1pPr algn="l">
              <a:lnSpc>
                <a:spcPct val="91666"/>
              </a:lnSpc>
              <a:defRPr sz="21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marL="139700" indent="0" algn="l">
              <a:lnSpc>
                <a:spcPct val="91666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单击此处添加文本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61" hasCustomPrompt="1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l">
              <a:lnSpc>
                <a:spcPct val="100000"/>
              </a:lnSpc>
              <a:defRPr sz="9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日期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62" hasCustomPrompt="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ctr">
              <a:lnSpc>
                <a:spcPct val="100000"/>
              </a:lnSpc>
              <a:defRPr sz="9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页脚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63" hasCustomPrompt="1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8575" tIns="34275" rIns="68575" bIns="34275" anchor="ctr">
            <a:noAutofit/>
          </a:bodyPr>
          <a:lstStyle>
            <a:lvl1pPr algn="r">
              <a:lnSpc>
                <a:spcPct val="100000"/>
              </a:lnSpc>
              <a:defRPr sz="900" b="0" i="0" u="none" strike="noStrike" spc="0">
                <a:solidFill>
                  <a:srgbClr val="888888">
                    <a:alpha val="100000"/>
                  </a:srgbClr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</a:pPr>
            <a:r>
              <a:rPr lang="en-US" sz="900" b="0" i="0" u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-空白内容页（无 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64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-空白内容页（有 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65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深色-空白内容页（有logo）"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66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FFFF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0032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深色-空白内容页（无logo）"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67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FFFF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80网格-浅色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68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80网格-深色"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69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FFFF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0032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-logo网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70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59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" name="Shape 60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Shape 6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" name="Shape 6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" name="Shape 6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深色-logo网格"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71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FFFF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0032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深色空白页/整图/视频"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深色-手机图片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72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0032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5" name="AutoShape 5"/>
          <p:cNvSpPr>
            <a:spLocks noGrp="1"/>
          </p:cNvSpPr>
          <p:nvPr>
            <p:ph type="pic" sz="quarter" idx="73"/>
          </p:nvPr>
        </p:nvSpPr>
        <p:spPr>
          <a:xfrm>
            <a:off x="5059362" y="1520826"/>
            <a:ext cx="2073275" cy="4479782"/>
          </a:xfrm>
          <a:prstGeom prst="roundRect">
            <a:avLst>
              <a:gd name="adj" fmla="val 9970"/>
            </a:avLst>
          </a:prstGeom>
          <a:solidFill>
            <a:srgbClr val="262626">
              <a:alpha val="100000"/>
            </a:srgbClr>
          </a:soli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深色-手机图片"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74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FFFF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0032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5" name="AutoShape 5"/>
          <p:cNvSpPr>
            <a:spLocks noGrp="1"/>
          </p:cNvSpPr>
          <p:nvPr>
            <p:ph type="pic" sz="quarter" idx="75"/>
          </p:nvPr>
        </p:nvSpPr>
        <p:spPr>
          <a:xfrm>
            <a:off x="5059362" y="1520826"/>
            <a:ext cx="2073275" cy="4479782"/>
          </a:xfrm>
          <a:prstGeom prst="roundRect">
            <a:avLst>
              <a:gd name="adj" fmla="val 9970"/>
            </a:avLst>
          </a:prstGeom>
          <a:solidFill>
            <a:srgbClr val="262626">
              <a:alpha val="100000"/>
            </a:srgbClr>
          </a:soli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-pad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3" name="AutoShape 3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76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sp>
        <p:nvSpPr>
          <p:cNvPr id="5" name="AutoShape 5"/>
          <p:cNvSpPr>
            <a:spLocks noGrp="1"/>
          </p:cNvSpPr>
          <p:nvPr>
            <p:ph type="pic" sz="quarter" idx="77"/>
          </p:nvPr>
        </p:nvSpPr>
        <p:spPr>
          <a:xfrm>
            <a:off x="4487457" y="1593850"/>
            <a:ext cx="3217085" cy="4290998"/>
          </a:xfrm>
          <a:prstGeom prst="roundRect">
            <a:avLst>
              <a:gd name="adj" fmla="val 1369"/>
            </a:avLst>
          </a:prstGeom>
          <a:solidFill>
            <a:srgbClr val="262626">
              <a:alpha val="100000"/>
            </a:srgbClr>
          </a:soli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深色-pad图片"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78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FFFF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0032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5" name="AutoShape 5"/>
          <p:cNvSpPr>
            <a:spLocks noGrp="1"/>
          </p:cNvSpPr>
          <p:nvPr>
            <p:ph type="pic" sz="quarter" idx="79"/>
          </p:nvPr>
        </p:nvSpPr>
        <p:spPr>
          <a:xfrm>
            <a:off x="4487457" y="1593850"/>
            <a:ext cx="3217085" cy="4290998"/>
          </a:xfrm>
          <a:prstGeom prst="roundRect">
            <a:avLst>
              <a:gd name="adj" fmla="val 1369"/>
            </a:avLst>
          </a:prstGeom>
          <a:solidFill>
            <a:srgbClr val="262626">
              <a:alpha val="100000"/>
            </a:srgbClr>
          </a:soli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-电脑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3" name="AutoShape 3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80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sp>
        <p:nvSpPr>
          <p:cNvPr id="5" name="AutoShape 5"/>
          <p:cNvSpPr>
            <a:spLocks noGrp="1"/>
          </p:cNvSpPr>
          <p:nvPr>
            <p:ph type="pic" sz="quarter" idx="81"/>
          </p:nvPr>
        </p:nvSpPr>
        <p:spPr>
          <a:xfrm>
            <a:off x="3555156" y="1750894"/>
            <a:ext cx="5209432" cy="3222744"/>
          </a:xfrm>
          <a:prstGeom prst="rect">
            <a:avLst/>
          </a:prstGeom>
          <a:solidFill>
            <a:srgbClr val="262626">
              <a:alpha val="100000"/>
            </a:srgbClr>
          </a:soli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深色-电脑图片"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82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FFFF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0032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5" name="AutoShape 5"/>
          <p:cNvSpPr>
            <a:spLocks noGrp="1"/>
          </p:cNvSpPr>
          <p:nvPr>
            <p:ph type="pic" sz="quarter" idx="83"/>
          </p:nvPr>
        </p:nvSpPr>
        <p:spPr>
          <a:xfrm>
            <a:off x="3555156" y="1750894"/>
            <a:ext cx="5209432" cy="3222744"/>
          </a:xfrm>
          <a:prstGeom prst="rect">
            <a:avLst/>
          </a:prstGeom>
          <a:solidFill>
            <a:srgbClr val="262626">
              <a:alpha val="100000"/>
            </a:srgbClr>
          </a:soli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pic" sz="quarter" idx="84"/>
          </p:nvPr>
        </p:nvSpPr>
        <p:spPr>
          <a:xfrm>
            <a:off x="-12700" y="0"/>
            <a:ext cx="5995851" cy="6858000"/>
          </a:xfrm>
          <a:prstGeom prst="rect">
            <a:avLst/>
          </a:prstGeom>
          <a:gradFill rotWithShape="0"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</a:gsLst>
            <a:lin ang="5400000"/>
          </a:gra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3" name="AutoShape 3"/>
          <p:cNvSpPr/>
          <p:nvPr/>
        </p:nvSpPr>
        <p:spPr>
          <a:xfrm>
            <a:off x="6489700" y="736265"/>
            <a:ext cx="5104437" cy="58477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32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CONTENTS</a:t>
            </a:r>
            <a:endParaRPr lang="en-US" sz="1100"/>
          </a:p>
        </p:txBody>
      </p:sp>
      <p:sp>
        <p:nvSpPr>
          <p:cNvPr id="4" name="AutoShape 4"/>
          <p:cNvSpPr/>
          <p:nvPr/>
        </p:nvSpPr>
        <p:spPr>
          <a:xfrm>
            <a:off x="6489700" y="1321040"/>
            <a:ext cx="3320505" cy="46166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2400" b="1" i="0" u="none" strike="noStrike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目录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>
            <a:off x="7826355" y="6467475"/>
            <a:ext cx="4079895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D9D9D9"/>
                </a:solidFill>
                <a:latin typeface="微软雅黑"/>
                <a:ea typeface="微软雅黑"/>
                <a:cs typeface="微软雅黑"/>
                <a:sym typeface="微软雅黑"/>
              </a:rPr>
              <a:t>Copyright © 2022 北京火山引擎科技有限公司 All rights reserved.</a:t>
            </a:r>
            <a:endParaRPr lang="en-US" sz="110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深色目录页"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pic" sz="quarter" idx="85"/>
          </p:nvPr>
        </p:nvSpPr>
        <p:spPr>
          <a:xfrm>
            <a:off x="-12700" y="0"/>
            <a:ext cx="5995851" cy="6858000"/>
          </a:xfrm>
          <a:prstGeom prst="rect">
            <a:avLst/>
          </a:prstGeom>
          <a:gradFill rotWithShape="0">
            <a:gsLst>
              <a:gs pos="0">
                <a:srgbClr val="404040">
                  <a:alpha val="100000"/>
                </a:srgbClr>
              </a:gs>
              <a:gs pos="99000">
                <a:srgbClr val="000000">
                  <a:alpha val="20000"/>
                </a:srgbClr>
              </a:gs>
            </a:gsLst>
            <a:lin ang="5400000"/>
          </a:gra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3" name="AutoShape 3"/>
          <p:cNvSpPr/>
          <p:nvPr/>
        </p:nvSpPr>
        <p:spPr>
          <a:xfrm>
            <a:off x="6489700" y="736265"/>
            <a:ext cx="5104437" cy="58477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3200" b="1" i="0" u="none" strike="noStrike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CONTENTS</a:t>
            </a:r>
            <a:endParaRPr lang="en-US" sz="1100"/>
          </a:p>
        </p:txBody>
      </p:sp>
      <p:sp>
        <p:nvSpPr>
          <p:cNvPr id="4" name="AutoShape 4"/>
          <p:cNvSpPr/>
          <p:nvPr/>
        </p:nvSpPr>
        <p:spPr>
          <a:xfrm>
            <a:off x="6489700" y="1321040"/>
            <a:ext cx="3320505" cy="46166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2400" b="1" i="0" u="none" strike="noStrike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目录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>
            <a:off x="7826355" y="6467475"/>
            <a:ext cx="4079895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D9D9D9"/>
                </a:solidFill>
                <a:latin typeface="微软雅黑"/>
                <a:ea typeface="微软雅黑"/>
                <a:cs typeface="微软雅黑"/>
                <a:sym typeface="微软雅黑"/>
              </a:rPr>
              <a:t>Copyright © 2022 北京火山引擎科技有限公司 All rights reserved.</a:t>
            </a:r>
            <a:endParaRPr lang="en-US" sz="11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" name="Shape 1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2" name="Shape 11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3" name="Shape 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" name="Shape 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" name="Shape 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-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86" hasCustomPrompt="1"/>
          </p:nvPr>
        </p:nvSpPr>
        <p:spPr>
          <a:xfrm>
            <a:off x="327402" y="2550035"/>
            <a:ext cx="2021515" cy="1602516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1500" b="1" i="0" u="none" strike="noStrike" spc="0">
                <a:solidFill>
                  <a:srgbClr val="1664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1500" b="1" i="0" u="none" strike="noStrike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00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87" hasCustomPrompt="1"/>
          </p:nvPr>
        </p:nvSpPr>
        <p:spPr>
          <a:xfrm>
            <a:off x="2365695" y="2734810"/>
            <a:ext cx="4713288" cy="410813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32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32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章节页标题位置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88" hasCustomPrompt="1"/>
          </p:nvPr>
        </p:nvSpPr>
        <p:spPr>
          <a:xfrm>
            <a:off x="2349500" y="3380341"/>
            <a:ext cx="4713288" cy="63817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200" b="0" i="0" u="none" strike="noStrike" spc="0">
                <a:solidFill>
                  <a:srgbClr val="80808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200" b="0" i="0" u="none" strike="noStrike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rPr>
              <a:t>在此添加描述此章节的相关文字</a:t>
            </a:r>
          </a:p>
        </p:txBody>
      </p:sp>
      <p:sp>
        <p:nvSpPr>
          <p:cNvPr id="5" name="AutoShape 5"/>
          <p:cNvSpPr>
            <a:spLocks noGrp="1"/>
          </p:cNvSpPr>
          <p:nvPr>
            <p:ph type="pic" sz="quarter" idx="89"/>
          </p:nvPr>
        </p:nvSpPr>
        <p:spPr>
          <a:xfrm>
            <a:off x="7255238" y="2655323"/>
            <a:ext cx="4936761" cy="1304144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深色-章节页"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0032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3" name="AutoShape 3"/>
          <p:cNvSpPr>
            <a:spLocks noGrp="1"/>
          </p:cNvSpPr>
          <p:nvPr>
            <p:ph type="body" sz="quarter" idx="90" hasCustomPrompt="1"/>
          </p:nvPr>
        </p:nvSpPr>
        <p:spPr>
          <a:xfrm>
            <a:off x="327402" y="2550035"/>
            <a:ext cx="2021515" cy="1602516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1500" b="1" i="0" u="none" strike="noStrike" spc="0">
                <a:solidFill>
                  <a:srgbClr val="1664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1500" b="1" i="0" u="none" strike="noStrike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00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91" hasCustomPrompt="1"/>
          </p:nvPr>
        </p:nvSpPr>
        <p:spPr>
          <a:xfrm>
            <a:off x="2365695" y="2734810"/>
            <a:ext cx="4713288" cy="410813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3200" b="1" i="0" u="none" strike="noStrike" spc="0">
                <a:solidFill>
                  <a:srgbClr val="F2F2F2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3200" b="1" i="0" u="none" strike="noStrike">
                <a:solidFill>
                  <a:srgbClr val="F2F2F2"/>
                </a:solidFill>
                <a:latin typeface="微软雅黑"/>
                <a:ea typeface="微软雅黑"/>
                <a:cs typeface="微软雅黑"/>
                <a:sym typeface="微软雅黑"/>
              </a:rPr>
              <a:t>章节页标题位置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92" hasCustomPrompt="1"/>
          </p:nvPr>
        </p:nvSpPr>
        <p:spPr>
          <a:xfrm>
            <a:off x="2349500" y="3380341"/>
            <a:ext cx="4713288" cy="63817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200" b="0" i="0" u="none" strike="noStrike" spc="0">
                <a:solidFill>
                  <a:srgbClr val="F2F2F2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200" b="0" i="0" u="none" strike="noStrike">
                <a:solidFill>
                  <a:srgbClr val="F2F2F2"/>
                </a:solidFill>
                <a:latin typeface="微软雅黑"/>
                <a:ea typeface="微软雅黑"/>
                <a:cs typeface="微软雅黑"/>
                <a:sym typeface="微软雅黑"/>
              </a:rPr>
              <a:t>在此添加描述此章节的相关文字</a:t>
            </a:r>
          </a:p>
        </p:txBody>
      </p:sp>
      <p:sp>
        <p:nvSpPr>
          <p:cNvPr id="6" name="AutoShape 6"/>
          <p:cNvSpPr>
            <a:spLocks noGrp="1"/>
          </p:cNvSpPr>
          <p:nvPr>
            <p:ph type="pic" sz="quarter" idx="93"/>
          </p:nvPr>
        </p:nvSpPr>
        <p:spPr>
          <a:xfrm>
            <a:off x="7255238" y="2655323"/>
            <a:ext cx="4936761" cy="1304144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-文字居中/突出/金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94" hasCustomPrompt="1"/>
          </p:nvPr>
        </p:nvSpPr>
        <p:spPr>
          <a:xfrm>
            <a:off x="1201783" y="1985551"/>
            <a:ext cx="9744891" cy="923517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b">
            <a:noAutofit/>
          </a:bodyPr>
          <a:lstStyle>
            <a:lvl1pPr algn="ctr">
              <a:lnSpc>
                <a:spcPct val="91666"/>
              </a:lnSpc>
              <a:defRPr sz="32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ctr">
              <a:lnSpc>
                <a:spcPct val="91666"/>
              </a:lnSpc>
            </a:pPr>
            <a:r>
              <a:rPr lang="en-US" sz="32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95" hasCustomPrompt="1"/>
          </p:nvPr>
        </p:nvSpPr>
        <p:spPr>
          <a:xfrm>
            <a:off x="1214845" y="3406093"/>
            <a:ext cx="9771017" cy="165576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ctr">
              <a:lnSpc>
                <a:spcPct val="91666"/>
              </a:lnSpc>
              <a:defRPr sz="1200" b="0" i="0" u="none" strike="noStrike" spc="0">
                <a:solidFill>
                  <a:srgbClr val="80808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ctr">
              <a:lnSpc>
                <a:spcPct val="91666"/>
              </a:lnSpc>
            </a:pPr>
            <a:r>
              <a:rPr lang="en-US" sz="1200" b="0" i="0" u="none" strike="noStrike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单击此处编辑母版副标题样式</a:t>
            </a:r>
          </a:p>
        </p:txBody>
      </p:sp>
      <p:sp>
        <p:nvSpPr>
          <p:cNvPr id="4" name="AutoShape 4"/>
          <p:cNvSpPr/>
          <p:nvPr/>
        </p:nvSpPr>
        <p:spPr>
          <a:xfrm>
            <a:off x="-83098" y="171360"/>
            <a:ext cx="1233714" cy="320062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ctr">
              <a:lnSpc>
                <a:spcPct val="150000"/>
              </a:lnSpc>
              <a:defRPr/>
            </a:pPr>
            <a:r>
              <a:rPr lang="en-US" sz="15000" b="1" i="0" u="none" strike="noStrike" spc="300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“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 rot="10800000">
            <a:off x="10958286" y="3707040"/>
            <a:ext cx="1233714" cy="320062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ctr">
              <a:lnSpc>
                <a:spcPct val="150000"/>
              </a:lnSpc>
              <a:defRPr/>
            </a:pPr>
            <a:r>
              <a:rPr lang="en-US" sz="15000" b="1" i="0" u="none" strike="noStrike" spc="300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“</a:t>
            </a:r>
            <a:endParaRPr lang="en-US" sz="110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深色-文字居中/突出/金句"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96" hasCustomPrompt="1"/>
          </p:nvPr>
        </p:nvSpPr>
        <p:spPr>
          <a:xfrm>
            <a:off x="1201783" y="1985551"/>
            <a:ext cx="9744891" cy="923517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b">
            <a:noAutofit/>
          </a:bodyPr>
          <a:lstStyle>
            <a:lvl1pPr algn="ctr">
              <a:lnSpc>
                <a:spcPct val="91666"/>
              </a:lnSpc>
              <a:defRPr sz="3200" b="1" i="0" u="none" strike="noStrike" spc="0">
                <a:solidFill>
                  <a:srgbClr val="FFFF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ctr">
              <a:lnSpc>
                <a:spcPct val="91666"/>
              </a:lnSpc>
            </a:pPr>
            <a:r>
              <a:rPr lang="en-US" sz="3200" b="1" i="0" u="none" strike="noStrike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97" hasCustomPrompt="1"/>
          </p:nvPr>
        </p:nvSpPr>
        <p:spPr>
          <a:xfrm>
            <a:off x="1214845" y="3406093"/>
            <a:ext cx="9771017" cy="165576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ctr">
              <a:lnSpc>
                <a:spcPct val="91666"/>
              </a:lnSpc>
              <a:defRPr sz="1200" b="0" i="0" u="none" strike="noStrike" spc="0">
                <a:solidFill>
                  <a:srgbClr val="BABABA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ctr">
              <a:lnSpc>
                <a:spcPct val="91666"/>
              </a:lnSpc>
            </a:pPr>
            <a:r>
              <a:rPr lang="en-US" sz="1200" b="0" i="0" u="none" strike="noStrike">
                <a:solidFill>
                  <a:srgbClr val="BABABA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单击此处编辑母版副标题样式</a:t>
            </a:r>
          </a:p>
        </p:txBody>
      </p:sp>
      <p:sp>
        <p:nvSpPr>
          <p:cNvPr id="4" name="AutoShape 4"/>
          <p:cNvSpPr/>
          <p:nvPr/>
        </p:nvSpPr>
        <p:spPr>
          <a:xfrm>
            <a:off x="-83098" y="171360"/>
            <a:ext cx="1233714" cy="320062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ctr">
              <a:lnSpc>
                <a:spcPct val="150000"/>
              </a:lnSpc>
              <a:defRPr/>
            </a:pPr>
            <a:r>
              <a:rPr lang="en-US" sz="15000" b="1" i="0" u="none" strike="noStrike" spc="300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“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 rot="10800000">
            <a:off x="10958286" y="3707040"/>
            <a:ext cx="1233714" cy="320062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ctr">
              <a:lnSpc>
                <a:spcPct val="150000"/>
              </a:lnSpc>
              <a:defRPr/>
            </a:pPr>
            <a:r>
              <a:rPr lang="en-US" sz="15000" b="1" i="0" u="none" strike="noStrike" spc="300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“</a:t>
            </a:r>
            <a:endParaRPr lang="en-US" sz="110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品牌封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3" name="AutoShape 3"/>
          <p:cNvSpPr>
            <a:spLocks noGrp="1"/>
          </p:cNvSpPr>
          <p:nvPr>
            <p:ph type="body" sz="quarter" idx="98" hasCustomPrompt="1"/>
          </p:nvPr>
        </p:nvSpPr>
        <p:spPr>
          <a:xfrm>
            <a:off x="342794" y="2054071"/>
            <a:ext cx="6985621" cy="71143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48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48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ENDING FONT - 48#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99" hasCustomPrompt="1"/>
          </p:nvPr>
        </p:nvSpPr>
        <p:spPr>
          <a:xfrm>
            <a:off x="347879" y="2805605"/>
            <a:ext cx="6980536" cy="42465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落款字号为雅黑Bold-24#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100" hasCustomPrompt="1"/>
          </p:nvPr>
        </p:nvSpPr>
        <p:spPr>
          <a:xfrm>
            <a:off x="334963" y="4684520"/>
            <a:ext cx="6993452" cy="29446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800" b="0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演讲人：火山引擎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101" hasCustomPrompt="1"/>
          </p:nvPr>
        </p:nvSpPr>
        <p:spPr>
          <a:xfrm>
            <a:off x="334963" y="5026227"/>
            <a:ext cx="6993452" cy="29446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400" b="0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4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SPEAKER：VOLCENGINE</a:t>
            </a:r>
          </a:p>
        </p:txBody>
      </p:sp>
      <p:sp>
        <p:nvSpPr>
          <p:cNvPr id="7" name="AutoShape 7"/>
          <p:cNvSpPr/>
          <p:nvPr/>
        </p:nvSpPr>
        <p:spPr>
          <a:xfrm>
            <a:off x="357568" y="6455874"/>
            <a:ext cx="1732755" cy="40011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WWW.VOLCENGINE.COM</a:t>
            </a:r>
            <a:endParaRPr lang="en-US" sz="11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291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  <p:grpSp>
        <p:nvGrpSpPr>
          <p:cNvPr id="9" name="Group 9"/>
          <p:cNvGrpSpPr/>
          <p:nvPr/>
        </p:nvGrpSpPr>
        <p:grpSpPr>
          <a:xfrm>
            <a:off x="11482101" y="398853"/>
            <a:ext cx="266986" cy="123053"/>
            <a:chOff x="11482101" y="398853"/>
            <a:chExt cx="266986" cy="123053"/>
          </a:xfrm>
        </p:grpSpPr>
        <p:sp>
          <p:nvSpPr>
            <p:cNvPr id="10" name="AutoShape 10"/>
            <p:cNvSpPr/>
            <p:nvPr/>
          </p:nvSpPr>
          <p:spPr>
            <a:xfrm>
              <a:off x="11626038" y="398853"/>
              <a:ext cx="123049" cy="123049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12700" cap="flat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11" name="AutoShape 11"/>
            <p:cNvSpPr/>
            <p:nvPr/>
          </p:nvSpPr>
          <p:spPr>
            <a:xfrm>
              <a:off x="11482101" y="398857"/>
              <a:ext cx="123049" cy="123049"/>
            </a:xfrm>
            <a:prstGeom prst="ellipse">
              <a:avLst/>
            </a:prstGeom>
            <a:noFill/>
            <a:ln w="12700" cap="flat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7826355" y="6467475"/>
            <a:ext cx="4079895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Copyright © 2022 北京火山引擎科技有限公司 All rights reserved.</a:t>
            </a:r>
            <a:endParaRPr lang="en-US" sz="110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浅色-社交单行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noFill/>
            <a:prstDash val="solid"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291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4" name="AutoShape 4"/>
          <p:cNvSpPr/>
          <p:nvPr/>
        </p:nvSpPr>
        <p:spPr>
          <a:xfrm>
            <a:off x="357568" y="6455874"/>
            <a:ext cx="1942870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WWW.VOLCENGINE.COM</a:t>
            </a:r>
            <a:endParaRPr lang="en-US" sz="1100"/>
          </a:p>
        </p:txBody>
      </p:sp>
      <p:sp>
        <p:nvSpPr>
          <p:cNvPr id="5" name="AutoShape 5"/>
          <p:cNvSpPr>
            <a:spLocks noGrp="1"/>
          </p:cNvSpPr>
          <p:nvPr>
            <p:ph type="body" sz="quarter" idx="102" hasCustomPrompt="1"/>
          </p:nvPr>
        </p:nvSpPr>
        <p:spPr>
          <a:xfrm>
            <a:off x="347663" y="4542123"/>
            <a:ext cx="6993452" cy="29446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800" b="0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2022/01/05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103" hasCustomPrompt="1"/>
          </p:nvPr>
        </p:nvSpPr>
        <p:spPr>
          <a:xfrm>
            <a:off x="347662" y="1964576"/>
            <a:ext cx="7221535" cy="29446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000" b="0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English title is Microsoft YaHei Light-20#</a:t>
            </a:r>
          </a:p>
        </p:txBody>
      </p:sp>
      <p:sp>
        <p:nvSpPr>
          <p:cNvPr id="7" name="AutoShape 7"/>
          <p:cNvSpPr>
            <a:spLocks noGrp="1"/>
          </p:cNvSpPr>
          <p:nvPr>
            <p:ph type="body" sz="quarter" idx="104" hasCustomPrompt="1"/>
          </p:nvPr>
        </p:nvSpPr>
        <p:spPr>
          <a:xfrm>
            <a:off x="334964" y="2350199"/>
            <a:ext cx="8135936" cy="81993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60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60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单排字 雅黑Bold-60#</a:t>
            </a:r>
          </a:p>
        </p:txBody>
      </p:sp>
      <p:sp>
        <p:nvSpPr>
          <p:cNvPr id="8" name="AutoShape 8"/>
          <p:cNvSpPr>
            <a:spLocks noGrp="1"/>
          </p:cNvSpPr>
          <p:nvPr>
            <p:ph type="body" sz="quarter" idx="105" hasCustomPrompt="1"/>
          </p:nvPr>
        </p:nvSpPr>
        <p:spPr>
          <a:xfrm>
            <a:off x="360579" y="3457713"/>
            <a:ext cx="6980536" cy="42465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36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36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副标题位置雅黑Bold-36#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1482101" y="398853"/>
            <a:ext cx="266986" cy="123053"/>
            <a:chOff x="11482101" y="398853"/>
            <a:chExt cx="266986" cy="123053"/>
          </a:xfrm>
        </p:grpSpPr>
        <p:sp>
          <p:nvSpPr>
            <p:cNvPr id="10" name="AutoShape 10"/>
            <p:cNvSpPr/>
            <p:nvPr/>
          </p:nvSpPr>
          <p:spPr>
            <a:xfrm>
              <a:off x="11626038" y="398853"/>
              <a:ext cx="123049" cy="123049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12700" cap="flat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11" name="AutoShape 11"/>
            <p:cNvSpPr/>
            <p:nvPr/>
          </p:nvSpPr>
          <p:spPr>
            <a:xfrm>
              <a:off x="11482101" y="398857"/>
              <a:ext cx="123049" cy="123049"/>
            </a:xfrm>
            <a:prstGeom prst="ellipse">
              <a:avLst/>
            </a:prstGeom>
            <a:noFill/>
            <a:ln w="12700" cap="flat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7826355" y="6467475"/>
            <a:ext cx="4079895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Copyright © 2022 北京火山引擎科技有限公司 All rights reserved.</a:t>
            </a:r>
            <a:endParaRPr lang="en-US" sz="110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-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06" hasCustomPrompt="1"/>
          </p:nvPr>
        </p:nvSpPr>
        <p:spPr>
          <a:xfrm>
            <a:off x="327402" y="2550035"/>
            <a:ext cx="2021515" cy="1602516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1500" b="1" i="0" u="none" strike="noStrike" spc="0">
                <a:solidFill>
                  <a:srgbClr val="1664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1500" b="1" i="0" u="none" strike="noStrike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00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07" hasCustomPrompt="1"/>
          </p:nvPr>
        </p:nvSpPr>
        <p:spPr>
          <a:xfrm>
            <a:off x="2365695" y="2734810"/>
            <a:ext cx="4713288" cy="410813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32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32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章节页标题位置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108" hasCustomPrompt="1"/>
          </p:nvPr>
        </p:nvSpPr>
        <p:spPr>
          <a:xfrm>
            <a:off x="2349500" y="3380341"/>
            <a:ext cx="4713288" cy="63817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200" b="0" i="0" u="none" strike="noStrike" spc="0">
                <a:solidFill>
                  <a:srgbClr val="80808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200" b="0" i="0" u="none" strike="noStrike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rPr>
              <a:t>在此添加描述此章节的相关文字</a:t>
            </a:r>
          </a:p>
        </p:txBody>
      </p:sp>
      <p:sp>
        <p:nvSpPr>
          <p:cNvPr id="5" name="AutoShape 5"/>
          <p:cNvSpPr>
            <a:spLocks noGrp="1"/>
          </p:cNvSpPr>
          <p:nvPr>
            <p:ph type="pic" sz="quarter" idx="109"/>
          </p:nvPr>
        </p:nvSpPr>
        <p:spPr>
          <a:xfrm>
            <a:off x="7255238" y="2655323"/>
            <a:ext cx="4936761" cy="1304144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浅色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pic" sz="quarter" idx="110"/>
          </p:nvPr>
        </p:nvSpPr>
        <p:spPr>
          <a:xfrm>
            <a:off x="-12700" y="0"/>
            <a:ext cx="5995851" cy="6858000"/>
          </a:xfrm>
          <a:prstGeom prst="rect">
            <a:avLst/>
          </a:prstGeom>
          <a:gradFill rotWithShape="0"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</a:gsLst>
            <a:lin ang="5400000"/>
          </a:gra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3" name="AutoShape 3"/>
          <p:cNvSpPr/>
          <p:nvPr/>
        </p:nvSpPr>
        <p:spPr>
          <a:xfrm>
            <a:off x="6489700" y="736265"/>
            <a:ext cx="5104437" cy="58477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32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CONTENTS</a:t>
            </a:r>
            <a:endParaRPr lang="en-US" sz="1100"/>
          </a:p>
        </p:txBody>
      </p:sp>
      <p:sp>
        <p:nvSpPr>
          <p:cNvPr id="4" name="AutoShape 4"/>
          <p:cNvSpPr/>
          <p:nvPr/>
        </p:nvSpPr>
        <p:spPr>
          <a:xfrm>
            <a:off x="6489700" y="1321040"/>
            <a:ext cx="3320505" cy="46166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2400" b="1" i="0" u="none" strike="noStrike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目录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>
            <a:off x="7826355" y="6467475"/>
            <a:ext cx="4079895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D9D9D9"/>
                </a:solidFill>
                <a:latin typeface="微软雅黑"/>
                <a:ea typeface="微软雅黑"/>
                <a:cs typeface="微软雅黑"/>
                <a:sym typeface="微软雅黑"/>
              </a:rPr>
              <a:t>Copyright © 2023 北京火山引擎科技有限公司 All rights reserved.</a:t>
            </a:r>
            <a:endParaRPr lang="en-US" sz="110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-空白内容页（有 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11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浅色-文字居中/突出/金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12" hasCustomPrompt="1"/>
          </p:nvPr>
        </p:nvSpPr>
        <p:spPr>
          <a:xfrm>
            <a:off x="1201783" y="1985551"/>
            <a:ext cx="9744891" cy="923517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b">
            <a:noAutofit/>
          </a:bodyPr>
          <a:lstStyle>
            <a:lvl1pPr algn="ctr">
              <a:lnSpc>
                <a:spcPct val="91666"/>
              </a:lnSpc>
              <a:defRPr sz="3200" b="0" i="0" u="none" strike="noStrike" spc="0">
                <a:solidFill>
                  <a:srgbClr val="000000">
                    <a:alpha val="100000"/>
                  </a:srgbClr>
                </a:solidFill>
                <a:latin typeface="FZLanTingHeiS-EB-GB"/>
              </a:defRPr>
            </a:lvl1pPr>
          </a:lstStyle>
          <a:p>
            <a:pPr indent="0" algn="ctr">
              <a:lnSpc>
                <a:spcPct val="91666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FZLanTingHeiS-EB-GB"/>
                <a:ea typeface="FZLanTingHeiS-EB-GB"/>
                <a:cs typeface="FZLanTingHeiS-EB-GB"/>
                <a:sym typeface="FZLanTingHeiS-EB-GB"/>
              </a:rPr>
              <a:t>单击此处编辑母版标题样式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13" hasCustomPrompt="1"/>
          </p:nvPr>
        </p:nvSpPr>
        <p:spPr>
          <a:xfrm>
            <a:off x="1214845" y="3406093"/>
            <a:ext cx="9771017" cy="165576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ctr">
              <a:lnSpc>
                <a:spcPct val="91666"/>
              </a:lnSpc>
              <a:defRPr sz="1200" b="0" i="0" u="none" strike="noStrike" spc="0">
                <a:solidFill>
                  <a:srgbClr val="808080">
                    <a:alpha val="100000"/>
                  </a:srgbClr>
                </a:solidFill>
                <a:latin typeface="FZLanTingHeiS-R-GB"/>
              </a:defRPr>
            </a:lvl1pPr>
          </a:lstStyle>
          <a:p>
            <a:pPr indent="0" algn="ctr">
              <a:lnSpc>
                <a:spcPct val="91666"/>
              </a:lnSpc>
            </a:pPr>
            <a:r>
              <a:rPr lang="en-US" sz="1200" b="0" i="0" u="none" strike="noStrike">
                <a:solidFill>
                  <a:srgbClr val="808080"/>
                </a:solidFill>
                <a:latin typeface="FZLanTingHeiS-R-GB"/>
                <a:ea typeface="FZLanTingHeiS-R-GB"/>
                <a:cs typeface="FZLanTingHeiS-R-GB"/>
                <a:sym typeface="FZLanTingHeiS-R-GB"/>
              </a:rPr>
              <a:t>单击此处编辑母版副标题样式</a:t>
            </a:r>
          </a:p>
        </p:txBody>
      </p:sp>
      <p:sp>
        <p:nvSpPr>
          <p:cNvPr id="4" name="AutoShape 4"/>
          <p:cNvSpPr/>
          <p:nvPr/>
        </p:nvSpPr>
        <p:spPr>
          <a:xfrm>
            <a:off x="-83098" y="171360"/>
            <a:ext cx="1233714" cy="320062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ctr">
              <a:lnSpc>
                <a:spcPct val="150000"/>
              </a:lnSpc>
              <a:defRPr/>
            </a:pPr>
            <a:r>
              <a:rPr lang="en-US" sz="15000" b="1" i="0" u="none" strike="noStrike" spc="300">
                <a:solidFill>
                  <a:srgbClr val="1664FF"/>
                </a:solidFill>
                <a:latin typeface="FZLanTingHeiS-L-GB"/>
                <a:ea typeface="FZLanTingHeiS-L-GB"/>
                <a:cs typeface="FZLanTingHeiS-L-GB"/>
                <a:sym typeface="FZLanTingHeiS-L-GB"/>
              </a:rPr>
              <a:t>“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 rot="10800000">
            <a:off x="10958286" y="3707040"/>
            <a:ext cx="1233714" cy="320062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ctr">
              <a:lnSpc>
                <a:spcPct val="150000"/>
              </a:lnSpc>
              <a:defRPr/>
            </a:pPr>
            <a:r>
              <a:rPr lang="en-US" sz="15000" b="1" i="0" u="none" strike="noStrike" spc="300">
                <a:solidFill>
                  <a:srgbClr val="1664FF"/>
                </a:solidFill>
                <a:latin typeface="FZLanTingHeiS-L-GB"/>
                <a:ea typeface="FZLanTingHeiS-L-GB"/>
                <a:cs typeface="FZLanTingHeiS-L-GB"/>
                <a:sym typeface="FZLanTingHeiS-L-GB"/>
              </a:rPr>
              <a:t>“</a:t>
            </a:r>
            <a:endParaRPr lang="en-US" sz="11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5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" name="Shape 36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39" name="Shape 37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0" name="Shape 3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1" name="Shape 3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2" name="Shape 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" name="Shape 4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" name="Shape 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项目背景 项目成果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浅色-空白内容页（有 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4472C4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14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100000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浅色-空白内容页（有 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362269" y="381362"/>
            <a:ext cx="45719" cy="311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ph type="title"/>
          </p:nvPr>
        </p:nvSpPr>
        <p:spPr>
          <a:xfrm>
            <a:off x="442913" y="314392"/>
            <a:ext cx="9501187" cy="4714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5734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4_浅色-空白内容页（有 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235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44832801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浅色-空白内容页（有 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48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148473577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浅色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pic" sz="quarter" idx="47"/>
          </p:nvPr>
        </p:nvSpPr>
        <p:spPr>
          <a:xfrm>
            <a:off x="-12700" y="0"/>
            <a:ext cx="5995851" cy="6858000"/>
          </a:xfrm>
          <a:prstGeom prst="rect">
            <a:avLst/>
          </a:prstGeom>
          <a:gradFill rotWithShape="0"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</a:gsLst>
            <a:lin ang="5400000"/>
          </a:gra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3" name="AutoShape 3"/>
          <p:cNvSpPr/>
          <p:nvPr/>
        </p:nvSpPr>
        <p:spPr>
          <a:xfrm>
            <a:off x="6489700" y="736265"/>
            <a:ext cx="5104437" cy="58477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32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CONTENTS</a:t>
            </a:r>
            <a:endParaRPr lang="en-US" sz="1100"/>
          </a:p>
        </p:txBody>
      </p:sp>
      <p:sp>
        <p:nvSpPr>
          <p:cNvPr id="4" name="AutoShape 4"/>
          <p:cNvSpPr/>
          <p:nvPr/>
        </p:nvSpPr>
        <p:spPr>
          <a:xfrm>
            <a:off x="6489700" y="1321040"/>
            <a:ext cx="3320505" cy="46166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2400" b="1" i="0" u="none" strike="noStrike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目录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>
            <a:off x="7826355" y="6467475"/>
            <a:ext cx="4079895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D9D9D9"/>
                </a:solidFill>
                <a:latin typeface="微软雅黑"/>
                <a:ea typeface="微软雅黑"/>
                <a:cs typeface="微软雅黑"/>
                <a:sym typeface="微软雅黑"/>
              </a:rPr>
              <a:t>Copyright © 2023 北京火山引擎科技有限公司 All rights reserved.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672288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封面（黑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3434" cy="6858000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3" name="AutoShap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20F10">
              <a:alpha val="18824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grpSp>
        <p:nvGrpSpPr>
          <p:cNvPr id="4" name="Group 4"/>
          <p:cNvGrpSpPr/>
          <p:nvPr/>
        </p:nvGrpSpPr>
        <p:grpSpPr>
          <a:xfrm>
            <a:off x="2322286" y="5650994"/>
            <a:ext cx="7547428" cy="646331"/>
            <a:chOff x="2322286" y="5650994"/>
            <a:chExt cx="7547428" cy="646331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9244140" y="5684602"/>
              <a:ext cx="625574" cy="612723"/>
            </a:xfrm>
            <a:prstGeom prst="rect">
              <a:avLst/>
            </a:prstGeom>
            <a:ln w="12700">
              <a:noFill/>
              <a:prstDash val="solid"/>
            </a:ln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322286" y="5801359"/>
              <a:ext cx="1508603" cy="391793"/>
            </a:xfrm>
            <a:prstGeom prst="rect">
              <a:avLst/>
            </a:prstGeom>
            <a:ln w="12700">
              <a:noFill/>
              <a:prstDash val="solid"/>
            </a:ln>
          </p:spPr>
        </p:pic>
        <p:sp>
          <p:nvSpPr>
            <p:cNvPr id="7" name="AutoShape 7"/>
            <p:cNvSpPr/>
            <p:nvPr/>
          </p:nvSpPr>
          <p:spPr>
            <a:xfrm>
              <a:off x="4306965" y="5650994"/>
              <a:ext cx="2204450" cy="646331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txBody>
            <a:bodyPr lIns="91440" tIns="45720" rIns="91440" bIns="45720" rtlCol="0" anchor="t">
              <a:noAutofit/>
            </a:bodyPr>
            <a:lstStyle/>
            <a:p>
              <a:pPr indent="0" algn="l">
                <a:lnSpc>
                  <a:spcPct val="150000"/>
                </a:lnSpc>
                <a:defRPr/>
              </a:pPr>
              <a:r>
                <a:rPr lang="en-US" sz="1200" b="0" i="0" u="none" strike="noStrike">
                  <a:solidFill>
                    <a:srgbClr val="FFFFFF"/>
                  </a:solidFill>
                  <a:latin typeface="思源黑体 CN Light"/>
                  <a:ea typeface="思源黑体 CN Light"/>
                  <a:cs typeface="思源黑体 CN Light"/>
                  <a:sym typeface="思源黑体 CN Light"/>
                </a:rPr>
                <a:t>深圳市福田区深南大道2012号</a:t>
              </a:r>
              <a:endParaRPr lang="en-US" sz="1100"/>
            </a:p>
            <a:p>
              <a:pPr indent="0" algn="l">
                <a:lnSpc>
                  <a:spcPct val="150000"/>
                </a:lnSpc>
              </a:pPr>
              <a:r>
                <a:rPr lang="en-US" sz="1200" b="0" i="0" u="none" strike="noStrike">
                  <a:solidFill>
                    <a:srgbClr val="FFFFFF"/>
                  </a:solidFill>
                  <a:latin typeface="思源黑体 CN Light"/>
                  <a:ea typeface="思源黑体 CN Light"/>
                  <a:cs typeface="思源黑体 CN Light"/>
                  <a:sym typeface="思源黑体 CN Light"/>
                </a:rPr>
                <a:t>深圳证券交易所广场44楼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6744594" y="5665355"/>
              <a:ext cx="2023631" cy="617605"/>
            </a:xfrm>
            <a:prstGeom prst="rect">
              <a:avLst/>
            </a:prstGeom>
            <a:noFill/>
            <a:ln w="12700">
              <a:noFill/>
              <a:prstDash val="solid"/>
            </a:ln>
          </p:spPr>
          <p:txBody>
            <a:bodyPr lIns="91440" tIns="45720" rIns="91440" bIns="45720" rtlCol="0" anchor="t">
              <a:noAutofit/>
            </a:bodyPr>
            <a:lstStyle/>
            <a:p>
              <a:pPr indent="0" algn="l">
                <a:lnSpc>
                  <a:spcPct val="150000"/>
                </a:lnSpc>
                <a:defRPr/>
              </a:pPr>
              <a:r>
                <a:rPr lang="en-US" sz="1200" b="0" i="0" u="none" strike="noStrike">
                  <a:solidFill>
                    <a:srgbClr val="FFFFFF"/>
                  </a:solidFill>
                  <a:latin typeface="思源黑体 CN Light"/>
                  <a:ea typeface="思源黑体 CN Light"/>
                  <a:cs typeface="思源黑体 CN Light"/>
                  <a:sym typeface="思源黑体 CN Light"/>
                </a:rPr>
                <a:t>电话：0755-84362888 </a:t>
              </a:r>
              <a:endParaRPr lang="en-US" sz="1100"/>
            </a:p>
            <a:p>
              <a:pPr indent="0" algn="l">
                <a:lnSpc>
                  <a:spcPct val="150000"/>
                </a:lnSpc>
              </a:pPr>
              <a:r>
                <a:rPr lang="en-US" sz="1200" b="0" i="0" u="none" strike="noStrike">
                  <a:solidFill>
                    <a:srgbClr val="FFFFFF"/>
                  </a:solidFill>
                  <a:latin typeface="思源黑体 CN Light"/>
                  <a:ea typeface="思源黑体 CN Light"/>
                  <a:cs typeface="思源黑体 CN Light"/>
                  <a:sym typeface="思源黑体 CN Light"/>
                </a:rPr>
                <a:t>网址：www.chinacsci.com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730776" y="3830326"/>
            <a:ext cx="6730448" cy="0"/>
            <a:chOff x="2730776" y="3830326"/>
            <a:chExt cx="6730448" cy="0"/>
          </a:xfrm>
        </p:grpSpPr>
        <p:cxnSp>
          <p:nvCxnSpPr>
            <p:cNvPr id="10" name="Connector 10"/>
            <p:cNvCxnSpPr/>
            <p:nvPr/>
          </p:nvCxnSpPr>
          <p:spPr>
            <a:xfrm>
              <a:off x="7069204" y="3830326"/>
              <a:ext cx="2392020" cy="0"/>
            </a:xfrm>
            <a:prstGeom prst="line">
              <a:avLst/>
            </a:prstGeom>
            <a:noFill/>
            <a:ln w="12700" cap="flat">
              <a:solidFill>
                <a:srgbClr val="FFFFFF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1" name="Connector 11"/>
            <p:cNvCxnSpPr/>
            <p:nvPr/>
          </p:nvCxnSpPr>
          <p:spPr>
            <a:xfrm>
              <a:off x="2730776" y="3830326"/>
              <a:ext cx="2392020" cy="0"/>
            </a:xfrm>
            <a:prstGeom prst="line">
              <a:avLst/>
            </a:prstGeom>
            <a:noFill/>
            <a:ln w="12700" cap="flat">
              <a:solidFill>
                <a:srgbClr val="FFFFFF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中证信用封面（投影使用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3434" cy="6858000"/>
          </a:xfrm>
          <a:prstGeom prst="rect">
            <a:avLst/>
          </a:prstGeom>
          <a:ln w="12700">
            <a:noFill/>
            <a:prstDash val="solid"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443579" y="1205345"/>
            <a:ext cx="1306275" cy="2088000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4" name="AutoShape 4"/>
          <p:cNvSpPr/>
          <p:nvPr/>
        </p:nvSpPr>
        <p:spPr>
          <a:xfrm>
            <a:off x="238800" y="6365412"/>
            <a:ext cx="2472357" cy="276999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200" b="0" i="0" u="none" strike="noStrike">
                <a:solidFill>
                  <a:srgbClr val="262626"/>
                </a:solidFill>
                <a:latin typeface="思源黑体 CN Light"/>
                <a:ea typeface="思源黑体 CN Light"/>
                <a:cs typeface="思源黑体 CN Light"/>
                <a:sym typeface="思源黑体 CN Light"/>
              </a:rPr>
              <a:t>Copyright © 中证信用  版权所有</a:t>
            </a:r>
            <a:endParaRPr lang="en-US" sz="110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中证信用封面（电脑使用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3434" cy="6858000"/>
          </a:xfrm>
          <a:prstGeom prst="rect">
            <a:avLst/>
          </a:prstGeom>
          <a:ln w="12700">
            <a:noFill/>
            <a:prstDash val="solid"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443579" y="1205345"/>
            <a:ext cx="1306275" cy="2088000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4" name="AutoShape 4"/>
          <p:cNvSpPr/>
          <p:nvPr/>
        </p:nvSpPr>
        <p:spPr>
          <a:xfrm>
            <a:off x="238800" y="6365412"/>
            <a:ext cx="2472357" cy="276999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200" b="0" i="0" u="none" strike="noStrike">
                <a:solidFill>
                  <a:srgbClr val="262626"/>
                </a:solidFill>
                <a:latin typeface="思源黑体 CN Light"/>
                <a:ea typeface="思源黑体 CN Light"/>
                <a:cs typeface="思源黑体 CN Light"/>
                <a:sym typeface="思源黑体 CN Light"/>
              </a:rPr>
              <a:t>Copyright © 中证信用  版权所有</a:t>
            </a:r>
            <a:endParaRPr lang="en-US" sz="110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征信封面（浅色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1202" y="6402705"/>
            <a:ext cx="1840585" cy="144000"/>
          </a:xfrm>
          <a:prstGeom prst="rect">
            <a:avLst/>
          </a:prstGeom>
          <a:ln w="12700">
            <a:noFill/>
            <a:prstDash val="solid"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4" name="AutoShape 4"/>
          <p:cNvSpPr/>
          <p:nvPr/>
        </p:nvSpPr>
        <p:spPr>
          <a:xfrm>
            <a:off x="238800" y="6365412"/>
            <a:ext cx="2472357" cy="276999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200" b="0" i="0" u="none" strike="noStrike">
                <a:solidFill>
                  <a:srgbClr val="262626"/>
                </a:solidFill>
                <a:latin typeface="思源黑体 CN Light"/>
                <a:ea typeface="思源黑体 CN Light"/>
                <a:cs typeface="思源黑体 CN Light"/>
                <a:sym typeface="思源黑体 CN Light"/>
              </a:rPr>
              <a:t>Copyright © 中证数智  版权所有</a:t>
            </a:r>
            <a:endParaRPr lang="en-US" sz="110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81584" t="32087" r="8864" b="25885"/>
          <a:stretch>
            <a:fillRect/>
          </a:stretch>
        </p:blipFill>
        <p:spPr>
          <a:xfrm>
            <a:off x="5311471" y="1225143"/>
            <a:ext cx="1264258" cy="1899719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Shape 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" name="Shape 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9" name="Shape 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目录（浅色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91435" y="1720215"/>
            <a:ext cx="7009130" cy="3417570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3" name="AutoShape 3"/>
          <p:cNvSpPr/>
          <p:nvPr/>
        </p:nvSpPr>
        <p:spPr>
          <a:xfrm>
            <a:off x="911424" y="1124744"/>
            <a:ext cx="10369152" cy="4608512"/>
          </a:xfrm>
          <a:prstGeom prst="rect">
            <a:avLst/>
          </a:prstGeom>
          <a:noFill/>
          <a:ln w="25400" cap="flat">
            <a:solidFill>
              <a:srgbClr val="952027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4" name="AutoShape 4"/>
          <p:cNvSpPr/>
          <p:nvPr/>
        </p:nvSpPr>
        <p:spPr>
          <a:xfrm>
            <a:off x="4175786" y="846416"/>
            <a:ext cx="3840427" cy="576064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3200" b="0" i="0" u="none" strike="noStrike">
                <a:solidFill>
                  <a:srgbClr val="920F10"/>
                </a:solidFill>
                <a:latin typeface="思源黑体 CN Normal"/>
                <a:ea typeface="思源黑体 CN Normal"/>
                <a:cs typeface="思源黑体 CN Normal"/>
                <a:sym typeface="思源黑体 CN Normal"/>
              </a:rPr>
              <a:t>目录 </a:t>
            </a:r>
            <a:r>
              <a:rPr lang="en-US" sz="3200" b="0" i="0" u="none" strike="noStrike">
                <a:solidFill>
                  <a:srgbClr val="920F10"/>
                </a:solidFill>
                <a:latin typeface="楷体"/>
                <a:ea typeface="楷体"/>
                <a:cs typeface="楷体"/>
                <a:sym typeface="楷体"/>
              </a:rPr>
              <a:t>/ CONTENTS</a:t>
            </a:r>
            <a:endParaRPr lang="en-US" sz="110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目录（加黑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91435" y="1720215"/>
            <a:ext cx="7009130" cy="3417570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3" name="AutoShape 3"/>
          <p:cNvSpPr/>
          <p:nvPr/>
        </p:nvSpPr>
        <p:spPr>
          <a:xfrm>
            <a:off x="911424" y="1124744"/>
            <a:ext cx="10369152" cy="4608512"/>
          </a:xfrm>
          <a:prstGeom prst="rect">
            <a:avLst/>
          </a:prstGeom>
          <a:noFill/>
          <a:ln w="25400" cap="flat">
            <a:solidFill>
              <a:srgbClr val="952027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4" name="AutoShape 4"/>
          <p:cNvSpPr/>
          <p:nvPr/>
        </p:nvSpPr>
        <p:spPr>
          <a:xfrm>
            <a:off x="4175786" y="846416"/>
            <a:ext cx="3840427" cy="576064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indent="0" algn="ctr">
              <a:lnSpc>
                <a:spcPct val="100000"/>
              </a:lnSpc>
              <a:defRPr/>
            </a:pPr>
            <a:r>
              <a:rPr lang="en-US" sz="3200" b="0" i="0" u="none" strike="noStrike">
                <a:solidFill>
                  <a:srgbClr val="920F10"/>
                </a:solidFill>
                <a:latin typeface="思源黑体 CN Heavy"/>
                <a:ea typeface="思源黑体 CN Heavy"/>
                <a:cs typeface="思源黑体 CN Heavy"/>
                <a:sym typeface="思源黑体 CN Heavy"/>
              </a:rPr>
              <a:t>目录 / CONTENTS</a:t>
            </a:r>
            <a:endParaRPr lang="en-US" sz="110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分隔页（信用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  <a:ln w="12700">
            <a:noFill/>
            <a:prstDash val="solid"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81202" y="6402705"/>
            <a:ext cx="1840585" cy="144000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分隔页（征信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3" name="AutoShape 3"/>
          <p:cNvSpPr/>
          <p:nvPr/>
        </p:nvSpPr>
        <p:spPr>
          <a:xfrm>
            <a:off x="238800" y="6365412"/>
            <a:ext cx="2472357" cy="276999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200" b="0" i="0" u="none" strike="noStrike">
                <a:solidFill>
                  <a:srgbClr val="262626"/>
                </a:solidFill>
                <a:latin typeface="思源黑体 CN Light"/>
                <a:ea typeface="思源黑体 CN Light"/>
                <a:cs typeface="思源黑体 CN Light"/>
                <a:sym typeface="思源黑体 CN Light"/>
              </a:rPr>
              <a:t>Copyright © 中证数智  版权所有</a:t>
            </a:r>
            <a:endParaRPr lang="en-US" sz="110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81583" t="32087" r="8864" b="25884"/>
          <a:stretch>
            <a:fillRect/>
          </a:stretch>
        </p:blipFill>
        <p:spPr>
          <a:xfrm>
            <a:off x="10187320" y="771919"/>
            <a:ext cx="952458" cy="1510106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分隔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87805" y="0"/>
            <a:ext cx="2208530" cy="4225263"/>
          </a:xfrm>
          <a:prstGeom prst="rect">
            <a:avLst/>
          </a:prstGeom>
          <a:solidFill>
            <a:srgbClr val="920F10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grpSp>
        <p:nvGrpSpPr>
          <p:cNvPr id="3" name="Group 3"/>
          <p:cNvGrpSpPr/>
          <p:nvPr/>
        </p:nvGrpSpPr>
        <p:grpSpPr>
          <a:xfrm>
            <a:off x="4032535" y="2895301"/>
            <a:ext cx="5760640" cy="96011"/>
            <a:chOff x="4032535" y="2895301"/>
            <a:chExt cx="5760640" cy="96011"/>
          </a:xfrm>
        </p:grpSpPr>
        <p:sp>
          <p:nvSpPr>
            <p:cNvPr id="4" name="AutoShape 4"/>
            <p:cNvSpPr/>
            <p:nvPr/>
          </p:nvSpPr>
          <p:spPr>
            <a:xfrm>
              <a:off x="4032535" y="2895301"/>
              <a:ext cx="1152128" cy="96011"/>
            </a:xfrm>
            <a:prstGeom prst="rect">
              <a:avLst/>
            </a:prstGeom>
            <a:solidFill>
              <a:srgbClr val="920F10">
                <a:alpha val="100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5" name="AutoShape 5"/>
            <p:cNvSpPr/>
            <p:nvPr/>
          </p:nvSpPr>
          <p:spPr>
            <a:xfrm>
              <a:off x="5184663" y="2895301"/>
              <a:ext cx="1152128" cy="96011"/>
            </a:xfrm>
            <a:prstGeom prst="rect">
              <a:avLst/>
            </a:prstGeom>
            <a:solidFill>
              <a:srgbClr val="910F0F">
                <a:alpha val="80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6336791" y="2895301"/>
              <a:ext cx="1152128" cy="96011"/>
            </a:xfrm>
            <a:prstGeom prst="rect">
              <a:avLst/>
            </a:prstGeom>
            <a:solidFill>
              <a:srgbClr val="910F0F">
                <a:alpha val="60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7" name="AutoShape 7"/>
            <p:cNvSpPr/>
            <p:nvPr/>
          </p:nvSpPr>
          <p:spPr>
            <a:xfrm>
              <a:off x="7488919" y="2895301"/>
              <a:ext cx="1152128" cy="96011"/>
            </a:xfrm>
            <a:prstGeom prst="rect">
              <a:avLst/>
            </a:prstGeom>
            <a:solidFill>
              <a:srgbClr val="910F0F">
                <a:alpha val="40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8" name="AutoShape 8"/>
            <p:cNvSpPr/>
            <p:nvPr/>
          </p:nvSpPr>
          <p:spPr>
            <a:xfrm>
              <a:off x="8641047" y="2895301"/>
              <a:ext cx="1152128" cy="96011"/>
            </a:xfrm>
            <a:prstGeom prst="rect">
              <a:avLst/>
            </a:prstGeom>
            <a:solidFill>
              <a:srgbClr val="910F0F">
                <a:alpha val="20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内页1（信用底纹 横线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15" hasCustomPrompt="1"/>
          </p:nvPr>
        </p:nvSpPr>
        <p:spPr>
          <a:xfrm>
            <a:off x="9200909" y="6055408"/>
            <a:ext cx="2743200" cy="36512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ctr">
            <a:noAutofit/>
          </a:bodyPr>
          <a:lstStyle>
            <a:lvl1pPr algn="r">
              <a:lnSpc>
                <a:spcPct val="100000"/>
              </a:lnSpc>
              <a:defRPr sz="1200" b="0" i="0" u="none" strike="noStrike" spc="0">
                <a:solidFill>
                  <a:srgbClr val="898989">
                    <a:alpha val="100000"/>
                  </a:srgbClr>
                </a:solidFill>
                <a:latin typeface="楷体"/>
              </a:defRPr>
            </a:lvl1pPr>
          </a:lstStyle>
          <a:p>
            <a:pPr indent="0" algn="r">
              <a:lnSpc>
                <a:spcPct val="100000"/>
              </a:lnSpc>
            </a:pPr>
            <a:r>
              <a:rPr lang="en-US" sz="1200" b="0" i="0" u="none" strike="noStrike">
                <a:solidFill>
                  <a:srgbClr val="898989"/>
                </a:solidFill>
                <a:latin typeface="楷体"/>
                <a:ea typeface="楷体"/>
                <a:cs typeface="楷体"/>
                <a:sym typeface="楷体"/>
              </a:rPr>
              <a:t>‹#›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5942382"/>
            <a:ext cx="12193200" cy="915618"/>
          </a:xfrm>
          <a:prstGeom prst="rect">
            <a:avLst/>
          </a:prstGeom>
          <a:ln w="12700">
            <a:noFill/>
            <a:prstDash val="solid"/>
          </a:ln>
        </p:spPr>
      </p:pic>
      <p:cxnSp>
        <p:nvCxnSpPr>
          <p:cNvPr id="4" name="Connector 4"/>
          <p:cNvCxnSpPr/>
          <p:nvPr/>
        </p:nvCxnSpPr>
        <p:spPr>
          <a:xfrm>
            <a:off x="669924" y="857250"/>
            <a:ext cx="10850563" cy="0"/>
          </a:xfrm>
          <a:prstGeom prst="line">
            <a:avLst/>
          </a:prstGeom>
          <a:noFill/>
          <a:ln w="12700" cap="flat">
            <a:solidFill>
              <a:srgbClr val="808080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内页1（信用底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16" hasCustomPrompt="1"/>
          </p:nvPr>
        </p:nvSpPr>
        <p:spPr>
          <a:xfrm>
            <a:off x="9200909" y="6055408"/>
            <a:ext cx="2743200" cy="36512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ctr">
            <a:noAutofit/>
          </a:bodyPr>
          <a:lstStyle>
            <a:lvl1pPr algn="r">
              <a:lnSpc>
                <a:spcPct val="100000"/>
              </a:lnSpc>
              <a:defRPr sz="1200" b="0" i="0" u="none" strike="noStrike" spc="0">
                <a:solidFill>
                  <a:srgbClr val="898989">
                    <a:alpha val="100000"/>
                  </a:srgbClr>
                </a:solidFill>
                <a:latin typeface="楷体"/>
              </a:defRPr>
            </a:lvl1pPr>
          </a:lstStyle>
          <a:p>
            <a:pPr indent="0" algn="r">
              <a:lnSpc>
                <a:spcPct val="100000"/>
              </a:lnSpc>
            </a:pPr>
            <a:r>
              <a:rPr lang="en-US" sz="1200" b="0" i="0" u="none" strike="noStrike">
                <a:solidFill>
                  <a:srgbClr val="898989"/>
                </a:solidFill>
                <a:latin typeface="楷体"/>
                <a:ea typeface="楷体"/>
                <a:cs typeface="楷体"/>
                <a:sym typeface="楷体"/>
              </a:rPr>
              <a:t>‹#›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5942382"/>
            <a:ext cx="12193200" cy="915618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分隔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87805" y="4"/>
            <a:ext cx="2208531" cy="4225263"/>
          </a:xfrm>
          <a:prstGeom prst="rect">
            <a:avLst/>
          </a:prstGeom>
          <a:solidFill>
            <a:srgbClr val="920F10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grpSp>
        <p:nvGrpSpPr>
          <p:cNvPr id="3" name="Group 3"/>
          <p:cNvGrpSpPr/>
          <p:nvPr/>
        </p:nvGrpSpPr>
        <p:grpSpPr>
          <a:xfrm>
            <a:off x="4032535" y="2895305"/>
            <a:ext cx="5760640" cy="96011"/>
            <a:chOff x="4032535" y="2895305"/>
            <a:chExt cx="5760640" cy="96011"/>
          </a:xfrm>
        </p:grpSpPr>
        <p:sp>
          <p:nvSpPr>
            <p:cNvPr id="4" name="AutoShape 4"/>
            <p:cNvSpPr/>
            <p:nvPr/>
          </p:nvSpPr>
          <p:spPr>
            <a:xfrm>
              <a:off x="4032535" y="2895305"/>
              <a:ext cx="1152128" cy="96011"/>
            </a:xfrm>
            <a:prstGeom prst="rect">
              <a:avLst/>
            </a:prstGeom>
            <a:solidFill>
              <a:srgbClr val="920F10">
                <a:alpha val="100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5" name="AutoShape 5"/>
            <p:cNvSpPr/>
            <p:nvPr/>
          </p:nvSpPr>
          <p:spPr>
            <a:xfrm>
              <a:off x="5184663" y="2895305"/>
              <a:ext cx="1152128" cy="96011"/>
            </a:xfrm>
            <a:prstGeom prst="rect">
              <a:avLst/>
            </a:prstGeom>
            <a:solidFill>
              <a:srgbClr val="910F0F">
                <a:alpha val="80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6336791" y="2895305"/>
              <a:ext cx="1152128" cy="96011"/>
            </a:xfrm>
            <a:prstGeom prst="rect">
              <a:avLst/>
            </a:prstGeom>
            <a:solidFill>
              <a:srgbClr val="910F0F">
                <a:alpha val="60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7" name="AutoShape 7"/>
            <p:cNvSpPr/>
            <p:nvPr/>
          </p:nvSpPr>
          <p:spPr>
            <a:xfrm>
              <a:off x="7488919" y="2895305"/>
              <a:ext cx="1152128" cy="96011"/>
            </a:xfrm>
            <a:prstGeom prst="rect">
              <a:avLst/>
            </a:prstGeom>
            <a:solidFill>
              <a:srgbClr val="910F0F">
                <a:alpha val="40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8" name="AutoShape 8"/>
            <p:cNvSpPr/>
            <p:nvPr/>
          </p:nvSpPr>
          <p:spPr>
            <a:xfrm>
              <a:off x="8641047" y="2895305"/>
              <a:ext cx="1152128" cy="96011"/>
            </a:xfrm>
            <a:prstGeom prst="rect">
              <a:avLst/>
            </a:prstGeom>
            <a:solidFill>
              <a:srgbClr val="910F0F">
                <a:alpha val="20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sp>
        <p:nvSpPr>
          <p:cNvPr id="9" name="AutoShape 9"/>
          <p:cNvSpPr>
            <a:spLocks noGrp="1"/>
          </p:cNvSpPr>
          <p:nvPr>
            <p:ph type="body" sz="quarter" idx="117" hasCustomPrompt="1"/>
          </p:nvPr>
        </p:nvSpPr>
        <p:spPr>
          <a:xfrm>
            <a:off x="308128" y="1921262"/>
            <a:ext cx="4614333" cy="133985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ctr">
              <a:lnSpc>
                <a:spcPct val="91666"/>
              </a:lnSpc>
              <a:defRPr sz="9600" b="0" i="0" u="none" strike="noStrike" spc="0">
                <a:solidFill>
                  <a:srgbClr val="FFFFFF">
                    <a:alpha val="100000"/>
                  </a:srgbClr>
                </a:solidFill>
                <a:latin typeface="思源黑体 CN Bold"/>
              </a:defRPr>
            </a:lvl1pPr>
          </a:lstStyle>
          <a:p>
            <a:pPr indent="0" algn="ctr">
              <a:lnSpc>
                <a:spcPct val="91666"/>
              </a:lnSpc>
            </a:pPr>
            <a:r>
              <a:rPr lang="en-US" sz="9600" b="0" i="0" u="none" strike="noStrike">
                <a:solidFill>
                  <a:srgbClr val="FFFFFF"/>
                </a:solidFill>
                <a:latin typeface="思源黑体 CN Bold"/>
                <a:ea typeface="思源黑体 CN Bold"/>
                <a:cs typeface="思源黑体 CN Bold"/>
                <a:sym typeface="思源黑体 CN Bold"/>
              </a:rPr>
              <a:t>01</a:t>
            </a:r>
          </a:p>
        </p:txBody>
      </p:sp>
      <p:sp>
        <p:nvSpPr>
          <p:cNvPr id="10" name="AutoShape 10"/>
          <p:cNvSpPr>
            <a:spLocks noGrp="1"/>
          </p:cNvSpPr>
          <p:nvPr>
            <p:ph type="body" sz="quarter" idx="118" hasCustomPrompt="1"/>
          </p:nvPr>
        </p:nvSpPr>
        <p:spPr>
          <a:xfrm>
            <a:off x="3877246" y="2172343"/>
            <a:ext cx="5477357" cy="57364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3700" b="1" i="0" u="none" strike="noStrike" spc="0">
                <a:solidFill>
                  <a:srgbClr val="404040">
                    <a:alpha val="100000"/>
                  </a:srgbClr>
                </a:solidFill>
                <a:latin typeface="思源黑体 CN Heavy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3700" b="1" i="0" u="none" strike="noStrike">
                <a:solidFill>
                  <a:srgbClr val="404040"/>
                </a:solidFill>
                <a:latin typeface="思源黑体 CN Heavy"/>
                <a:ea typeface="思源黑体 CN Heavy"/>
                <a:cs typeface="思源黑体 CN Heavy"/>
                <a:sym typeface="思源黑体 CN Heavy"/>
              </a:rPr>
              <a:t>添加主标题</a:t>
            </a:r>
          </a:p>
        </p:txBody>
      </p:sp>
      <p:sp>
        <p:nvSpPr>
          <p:cNvPr id="11" name="AutoShape 11"/>
          <p:cNvSpPr>
            <a:spLocks noGrp="1"/>
          </p:cNvSpPr>
          <p:nvPr>
            <p:ph type="body" sz="quarter" idx="119" hasCustomPrompt="1"/>
          </p:nvPr>
        </p:nvSpPr>
        <p:spPr>
          <a:xfrm>
            <a:off x="4004968" y="3211561"/>
            <a:ext cx="5760640" cy="39712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45720" rIns="0" bIns="45720" anchor="t">
            <a:noAutofit/>
          </a:bodyPr>
          <a:lstStyle>
            <a:lvl1pPr algn="l">
              <a:lnSpc>
                <a:spcPct val="91666"/>
              </a:lnSpc>
              <a:defRPr sz="1600" b="0" i="0" u="none" strike="noStrike" spc="0">
                <a:solidFill>
                  <a:srgbClr val="404040">
                    <a:alpha val="100000"/>
                  </a:srgbClr>
                </a:solidFill>
                <a:latin typeface="思源黑体 CN Regular"/>
              </a:defRPr>
            </a:lvl1pPr>
          </a:lstStyle>
          <a:p>
            <a:pPr marL="203200" indent="-203200" algn="l">
              <a:lnSpc>
                <a:spcPct val="91666"/>
              </a:lnSpc>
              <a:buClr>
                <a:srgbClr val="404040"/>
              </a:buClr>
              <a:buChar char="•"/>
            </a:pPr>
            <a:r>
              <a:rPr lang="en-US" sz="1600" b="0" i="0" u="none" strike="noStrike">
                <a:solidFill>
                  <a:srgbClr val="404040"/>
                </a:solidFill>
                <a:latin typeface="思源黑体 CN Regular"/>
                <a:ea typeface="思源黑体 CN Regular"/>
                <a:cs typeface="思源黑体 CN Regular"/>
                <a:sym typeface="思源黑体 CN Regular"/>
              </a:rPr>
              <a:t>添加副标题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pic" sz="quarter" idx="120"/>
          </p:nvPr>
        </p:nvSpPr>
        <p:spPr>
          <a:xfrm>
            <a:off x="-12700" y="0"/>
            <a:ext cx="5995851" cy="6858000"/>
          </a:xfrm>
          <a:prstGeom prst="rect">
            <a:avLst/>
          </a:prstGeom>
          <a:gradFill rotWithShape="0"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</a:gsLst>
            <a:lin ang="5400000"/>
          </a:gra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3" name="AutoShape 3"/>
          <p:cNvSpPr/>
          <p:nvPr/>
        </p:nvSpPr>
        <p:spPr>
          <a:xfrm>
            <a:off x="6489700" y="736265"/>
            <a:ext cx="5104437" cy="58477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32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CONTENTS</a:t>
            </a:r>
            <a:endParaRPr lang="en-US" sz="1100"/>
          </a:p>
        </p:txBody>
      </p:sp>
      <p:sp>
        <p:nvSpPr>
          <p:cNvPr id="4" name="AutoShape 4"/>
          <p:cNvSpPr/>
          <p:nvPr/>
        </p:nvSpPr>
        <p:spPr>
          <a:xfrm>
            <a:off x="6489700" y="1321040"/>
            <a:ext cx="3320505" cy="46166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2400" b="1" i="0" u="none" strike="noStrike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目录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>
            <a:off x="7826355" y="6467475"/>
            <a:ext cx="4079895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D9D9D9"/>
                </a:solidFill>
                <a:latin typeface="微软雅黑"/>
                <a:ea typeface="微软雅黑"/>
                <a:cs typeface="微软雅黑"/>
                <a:sym typeface="微软雅黑"/>
              </a:rPr>
              <a:t>Copyright © 2022 北京火山引擎科技有限公司 All rights reserved.</a:t>
            </a:r>
            <a:endParaRPr lang="en-US" sz="110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深色目录页"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pic" sz="quarter" idx="121"/>
          </p:nvPr>
        </p:nvSpPr>
        <p:spPr>
          <a:xfrm>
            <a:off x="-12700" y="0"/>
            <a:ext cx="5995851" cy="6858000"/>
          </a:xfrm>
          <a:prstGeom prst="rect">
            <a:avLst/>
          </a:prstGeom>
          <a:gradFill rotWithShape="0">
            <a:gsLst>
              <a:gs pos="0">
                <a:srgbClr val="404040">
                  <a:alpha val="100000"/>
                </a:srgbClr>
              </a:gs>
              <a:gs pos="99000">
                <a:srgbClr val="000000">
                  <a:alpha val="20000"/>
                </a:srgbClr>
              </a:gs>
            </a:gsLst>
            <a:lin ang="5400000"/>
          </a:gra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sp>
        <p:nvSpPr>
          <p:cNvPr id="3" name="AutoShape 3"/>
          <p:cNvSpPr/>
          <p:nvPr/>
        </p:nvSpPr>
        <p:spPr>
          <a:xfrm>
            <a:off x="6489700" y="736265"/>
            <a:ext cx="5104437" cy="58477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3200" b="1" i="0" u="none" strike="noStrike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CONTENTS</a:t>
            </a:r>
            <a:endParaRPr lang="en-US" sz="1100"/>
          </a:p>
        </p:txBody>
      </p:sp>
      <p:sp>
        <p:nvSpPr>
          <p:cNvPr id="4" name="AutoShape 4"/>
          <p:cNvSpPr/>
          <p:nvPr/>
        </p:nvSpPr>
        <p:spPr>
          <a:xfrm>
            <a:off x="6489700" y="1321040"/>
            <a:ext cx="3320505" cy="46166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2400" b="1" i="0" u="none" strike="noStrike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目录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>
            <a:off x="7826355" y="6467475"/>
            <a:ext cx="4079895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D9D9D9"/>
                </a:solidFill>
                <a:latin typeface="微软雅黑"/>
                <a:ea typeface="微软雅黑"/>
                <a:cs typeface="微软雅黑"/>
                <a:sym typeface="微软雅黑"/>
              </a:rPr>
              <a:t>Copyright © 2022 北京火山引擎科技有限公司 All rights reserved.</a:t>
            </a:r>
            <a:endParaRPr lang="en-US" sz="11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Shape 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" name="Shape 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-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22" hasCustomPrompt="1"/>
          </p:nvPr>
        </p:nvSpPr>
        <p:spPr>
          <a:xfrm>
            <a:off x="327402" y="2550035"/>
            <a:ext cx="2021515" cy="1602516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1500" b="1" i="0" u="none" strike="noStrike" spc="0">
                <a:solidFill>
                  <a:srgbClr val="1664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1500" b="1" i="0" u="none" strike="noStrike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00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23" hasCustomPrompt="1"/>
          </p:nvPr>
        </p:nvSpPr>
        <p:spPr>
          <a:xfrm>
            <a:off x="2365695" y="2734810"/>
            <a:ext cx="4713288" cy="410813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32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32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章节页标题位置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124" hasCustomPrompt="1"/>
          </p:nvPr>
        </p:nvSpPr>
        <p:spPr>
          <a:xfrm>
            <a:off x="2349500" y="3380341"/>
            <a:ext cx="4713288" cy="63817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200" b="0" i="0" u="none" strike="noStrike" spc="0">
                <a:solidFill>
                  <a:srgbClr val="80808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200" b="0" i="0" u="none" strike="noStrike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rPr>
              <a:t>在此添加描述此章节的相关文字</a:t>
            </a:r>
          </a:p>
        </p:txBody>
      </p:sp>
      <p:sp>
        <p:nvSpPr>
          <p:cNvPr id="5" name="AutoShape 5"/>
          <p:cNvSpPr>
            <a:spLocks noGrp="1"/>
          </p:cNvSpPr>
          <p:nvPr>
            <p:ph type="pic" sz="quarter" idx="125"/>
          </p:nvPr>
        </p:nvSpPr>
        <p:spPr>
          <a:xfrm>
            <a:off x="7255238" y="2655323"/>
            <a:ext cx="4936761" cy="1304144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深色-章节页"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0032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3" name="AutoShape 3"/>
          <p:cNvSpPr>
            <a:spLocks noGrp="1"/>
          </p:cNvSpPr>
          <p:nvPr>
            <p:ph type="body" sz="quarter" idx="126" hasCustomPrompt="1"/>
          </p:nvPr>
        </p:nvSpPr>
        <p:spPr>
          <a:xfrm>
            <a:off x="327402" y="2550035"/>
            <a:ext cx="2021515" cy="1602516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1500" b="1" i="0" u="none" strike="noStrike" spc="0">
                <a:solidFill>
                  <a:srgbClr val="1664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1500" b="1" i="0" u="none" strike="noStrike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00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127" hasCustomPrompt="1"/>
          </p:nvPr>
        </p:nvSpPr>
        <p:spPr>
          <a:xfrm>
            <a:off x="2365695" y="2734810"/>
            <a:ext cx="4713288" cy="410813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3200" b="1" i="0" u="none" strike="noStrike" spc="0">
                <a:solidFill>
                  <a:srgbClr val="F2F2F2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3200" b="1" i="0" u="none" strike="noStrike">
                <a:solidFill>
                  <a:srgbClr val="F2F2F2"/>
                </a:solidFill>
                <a:latin typeface="微软雅黑"/>
                <a:ea typeface="微软雅黑"/>
                <a:cs typeface="微软雅黑"/>
                <a:sym typeface="微软雅黑"/>
              </a:rPr>
              <a:t>章节页标题位置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128" hasCustomPrompt="1"/>
          </p:nvPr>
        </p:nvSpPr>
        <p:spPr>
          <a:xfrm>
            <a:off x="2349500" y="3380341"/>
            <a:ext cx="4713288" cy="63817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200" b="0" i="0" u="none" strike="noStrike" spc="0">
                <a:solidFill>
                  <a:srgbClr val="F2F2F2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200" b="0" i="0" u="none" strike="noStrike">
                <a:solidFill>
                  <a:srgbClr val="F2F2F2"/>
                </a:solidFill>
                <a:latin typeface="微软雅黑"/>
                <a:ea typeface="微软雅黑"/>
                <a:cs typeface="微软雅黑"/>
                <a:sym typeface="微软雅黑"/>
              </a:rPr>
              <a:t>在此添加描述此章节的相关文字</a:t>
            </a:r>
          </a:p>
        </p:txBody>
      </p:sp>
      <p:sp>
        <p:nvSpPr>
          <p:cNvPr id="6" name="AutoShape 6"/>
          <p:cNvSpPr>
            <a:spLocks noGrp="1"/>
          </p:cNvSpPr>
          <p:nvPr>
            <p:ph type="pic" sz="quarter" idx="129"/>
          </p:nvPr>
        </p:nvSpPr>
        <p:spPr>
          <a:xfrm>
            <a:off x="7255238" y="2655323"/>
            <a:ext cx="4936761" cy="1304144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-文字居中/突出/金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30" hasCustomPrompt="1"/>
          </p:nvPr>
        </p:nvSpPr>
        <p:spPr>
          <a:xfrm>
            <a:off x="1201783" y="1985551"/>
            <a:ext cx="9744891" cy="923517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b">
            <a:noAutofit/>
          </a:bodyPr>
          <a:lstStyle>
            <a:lvl1pPr algn="ctr">
              <a:lnSpc>
                <a:spcPct val="91666"/>
              </a:lnSpc>
              <a:defRPr sz="32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ctr">
              <a:lnSpc>
                <a:spcPct val="91666"/>
              </a:lnSpc>
            </a:pPr>
            <a:r>
              <a:rPr lang="en-US" sz="32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31" hasCustomPrompt="1"/>
          </p:nvPr>
        </p:nvSpPr>
        <p:spPr>
          <a:xfrm>
            <a:off x="1214845" y="3406093"/>
            <a:ext cx="9771017" cy="165576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ctr">
              <a:lnSpc>
                <a:spcPct val="91666"/>
              </a:lnSpc>
              <a:defRPr sz="1200" b="0" i="0" u="none" strike="noStrike" spc="0">
                <a:solidFill>
                  <a:srgbClr val="80808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ctr">
              <a:lnSpc>
                <a:spcPct val="91666"/>
              </a:lnSpc>
            </a:pPr>
            <a:r>
              <a:rPr lang="en-US" sz="1200" b="0" i="0" u="none" strike="noStrike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单击此处编辑母版副标题样式</a:t>
            </a:r>
          </a:p>
        </p:txBody>
      </p:sp>
      <p:sp>
        <p:nvSpPr>
          <p:cNvPr id="4" name="AutoShape 4"/>
          <p:cNvSpPr/>
          <p:nvPr/>
        </p:nvSpPr>
        <p:spPr>
          <a:xfrm>
            <a:off x="-83098" y="171360"/>
            <a:ext cx="1233714" cy="320062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ctr">
              <a:lnSpc>
                <a:spcPct val="150000"/>
              </a:lnSpc>
              <a:defRPr/>
            </a:pPr>
            <a:r>
              <a:rPr lang="en-US" sz="15000" b="1" i="0" u="none" strike="noStrike" spc="300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“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 rot="10800000">
            <a:off x="10958286" y="3707040"/>
            <a:ext cx="1233714" cy="320062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ctr">
              <a:lnSpc>
                <a:spcPct val="150000"/>
              </a:lnSpc>
              <a:defRPr/>
            </a:pPr>
            <a:r>
              <a:rPr lang="en-US" sz="15000" b="1" i="0" u="none" strike="noStrike" spc="300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“</a:t>
            </a:r>
            <a:endParaRPr lang="en-US" sz="110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深色-文字居中/突出/金句"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32" hasCustomPrompt="1"/>
          </p:nvPr>
        </p:nvSpPr>
        <p:spPr>
          <a:xfrm>
            <a:off x="1201783" y="1985551"/>
            <a:ext cx="9744891" cy="923517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b">
            <a:noAutofit/>
          </a:bodyPr>
          <a:lstStyle>
            <a:lvl1pPr algn="ctr">
              <a:lnSpc>
                <a:spcPct val="91666"/>
              </a:lnSpc>
              <a:defRPr sz="3200" b="1" i="0" u="none" strike="noStrike" spc="0">
                <a:solidFill>
                  <a:srgbClr val="FFFF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ctr">
              <a:lnSpc>
                <a:spcPct val="91666"/>
              </a:lnSpc>
            </a:pPr>
            <a:r>
              <a:rPr lang="en-US" sz="3200" b="1" i="0" u="none" strike="noStrike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33" hasCustomPrompt="1"/>
          </p:nvPr>
        </p:nvSpPr>
        <p:spPr>
          <a:xfrm>
            <a:off x="1214845" y="3406093"/>
            <a:ext cx="9771017" cy="165576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ctr">
              <a:lnSpc>
                <a:spcPct val="91666"/>
              </a:lnSpc>
              <a:defRPr sz="1200" b="0" i="0" u="none" strike="noStrike" spc="0">
                <a:solidFill>
                  <a:srgbClr val="BABABA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ctr">
              <a:lnSpc>
                <a:spcPct val="91666"/>
              </a:lnSpc>
            </a:pPr>
            <a:r>
              <a:rPr lang="en-US" sz="1200" b="0" i="0" u="none" strike="noStrike">
                <a:solidFill>
                  <a:srgbClr val="BABABA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单击此处编辑母版副标题样式</a:t>
            </a:r>
          </a:p>
        </p:txBody>
      </p:sp>
      <p:sp>
        <p:nvSpPr>
          <p:cNvPr id="4" name="AutoShape 4"/>
          <p:cNvSpPr/>
          <p:nvPr/>
        </p:nvSpPr>
        <p:spPr>
          <a:xfrm>
            <a:off x="-83098" y="171360"/>
            <a:ext cx="1233714" cy="320062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ctr">
              <a:lnSpc>
                <a:spcPct val="150000"/>
              </a:lnSpc>
              <a:defRPr/>
            </a:pPr>
            <a:r>
              <a:rPr lang="en-US" sz="15000" b="1" i="0" u="none" strike="noStrike" spc="300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“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 rot="10800000">
            <a:off x="10958286" y="3707040"/>
            <a:ext cx="1233714" cy="320062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ctr">
              <a:lnSpc>
                <a:spcPct val="150000"/>
              </a:lnSpc>
              <a:defRPr/>
            </a:pPr>
            <a:r>
              <a:rPr lang="en-US" sz="15000" b="1" i="0" u="none" strike="noStrike" spc="300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“</a:t>
            </a:r>
            <a:endParaRPr lang="en-US" sz="1100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浅色-中英文混排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3" name="AutoShap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rgbClr val="A2C1FF">
                  <a:alpha val="82000"/>
                </a:srgbClr>
              </a:gs>
              <a:gs pos="100000">
                <a:srgbClr val="DDE8FF">
                  <a:alpha val="0"/>
                </a:srgbClr>
              </a:gs>
            </a:gsLst>
            <a:lin ang="9000000"/>
          </a:gradFill>
          <a:ln w="12700" cap="flat">
            <a:noFill/>
            <a:prstDash val="solid"/>
          </a:ln>
          <a:effectLst>
            <a:outerShdw blurRad="241300" dist="88900" dir="2700000" algn="tl" rotWithShape="0">
              <a:srgbClr val="1664FF">
                <a:alpha val="10000"/>
              </a:srgbClr>
            </a:outerShdw>
          </a:effectLst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134" hasCustomPrompt="1"/>
          </p:nvPr>
        </p:nvSpPr>
        <p:spPr>
          <a:xfrm>
            <a:off x="347663" y="4684520"/>
            <a:ext cx="6993452" cy="29446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800" b="0" i="0" u="none" strike="noStrike" spc="0">
                <a:solidFill>
                  <a:srgbClr val="000000">
                    <a:alpha val="100000"/>
                  </a:srgbClr>
                </a:solidFill>
                <a:latin typeface="FZLanTingHeiS-R-GB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FZLanTingHeiS-R-GB"/>
                <a:ea typeface="FZLanTingHeiS-R-GB"/>
                <a:cs typeface="FZLanTingHeiS-R-GB"/>
                <a:sym typeface="FZLanTingHeiS-R-GB"/>
              </a:rPr>
              <a:t>演讲人：火山引擎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135" hasCustomPrompt="1"/>
          </p:nvPr>
        </p:nvSpPr>
        <p:spPr>
          <a:xfrm>
            <a:off x="347663" y="5026227"/>
            <a:ext cx="6993452" cy="29446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400" b="0" i="0" u="none" strike="noStrike" spc="0">
                <a:solidFill>
                  <a:srgbClr val="000000">
                    <a:alpha val="100000"/>
                  </a:srgbClr>
                </a:solidFill>
                <a:latin typeface="Byte Sans SemiLight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400" b="0" i="0" u="none" strike="noStrike">
                <a:solidFill>
                  <a:srgbClr val="000000"/>
                </a:solidFill>
                <a:latin typeface="Byte Sans SemiLight"/>
                <a:ea typeface="Byte Sans SemiLight"/>
                <a:cs typeface="Byte Sans SemiLight"/>
                <a:sym typeface="Byte Sans SemiLight"/>
              </a:rPr>
              <a:t>SPEAKER</a:t>
            </a:r>
            <a:r>
              <a:rPr lang="en-US" sz="1400" b="0" i="0" u="none" strike="noStrike">
                <a:solidFill>
                  <a:srgbClr val="000000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rPr>
              <a:t>：</a:t>
            </a:r>
            <a:r>
              <a:rPr lang="en-US" sz="1400" b="0" i="0" u="none" strike="noStrike">
                <a:solidFill>
                  <a:srgbClr val="000000"/>
                </a:solidFill>
                <a:latin typeface="Byte Sans SemiLight"/>
                <a:ea typeface="Byte Sans SemiLight"/>
                <a:cs typeface="Byte Sans SemiLight"/>
                <a:sym typeface="Byte Sans SemiLight"/>
              </a:rPr>
              <a:t>VOLCENGINE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136" hasCustomPrompt="1"/>
          </p:nvPr>
        </p:nvSpPr>
        <p:spPr>
          <a:xfrm>
            <a:off x="347663" y="1611068"/>
            <a:ext cx="6993452" cy="29446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000" b="0" i="0" u="none" strike="noStrike" spc="0">
                <a:solidFill>
                  <a:srgbClr val="000000">
                    <a:alpha val="100000"/>
                  </a:srgbClr>
                </a:solidFill>
                <a:latin typeface="Byte Sans SemiLight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Byte Sans SemiLight"/>
                <a:ea typeface="Byte Sans SemiLight"/>
                <a:cs typeface="Byte Sans SemiLight"/>
                <a:sym typeface="Byte Sans SemiLight"/>
              </a:rPr>
              <a:t>English title is Byte Sans Semilight-20#</a:t>
            </a:r>
          </a:p>
        </p:txBody>
      </p:sp>
      <p:sp>
        <p:nvSpPr>
          <p:cNvPr id="7" name="AutoShape 7"/>
          <p:cNvSpPr>
            <a:spLocks noGrp="1"/>
          </p:cNvSpPr>
          <p:nvPr>
            <p:ph type="body" sz="quarter" idx="137" hasCustomPrompt="1"/>
          </p:nvPr>
        </p:nvSpPr>
        <p:spPr>
          <a:xfrm>
            <a:off x="360579" y="2705244"/>
            <a:ext cx="6980536" cy="42465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800" b="0" i="0" u="none" strike="noStrike" spc="0">
                <a:solidFill>
                  <a:srgbClr val="000000">
                    <a:alpha val="100000"/>
                  </a:srgbClr>
                </a:solidFill>
                <a:latin typeface="FZLanTingHeiS-EB-GB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FZLanTingHeiS-EB-GB"/>
                <a:ea typeface="FZLanTingHeiS-EB-GB"/>
                <a:cs typeface="FZLanTingHeiS-EB-GB"/>
                <a:sym typeface="FZLanTingHeiS-EB-GB"/>
              </a:rPr>
              <a:t>副标题 方正兰亭大黑-28#</a:t>
            </a:r>
          </a:p>
        </p:txBody>
      </p:sp>
      <p:sp>
        <p:nvSpPr>
          <p:cNvPr id="8" name="AutoShape 8"/>
          <p:cNvSpPr>
            <a:spLocks noGrp="1"/>
          </p:cNvSpPr>
          <p:nvPr>
            <p:ph type="body" sz="quarter" idx="138" hasCustomPrompt="1"/>
          </p:nvPr>
        </p:nvSpPr>
        <p:spPr>
          <a:xfrm>
            <a:off x="347663" y="3390790"/>
            <a:ext cx="3671514" cy="65351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800" b="0" i="0" u="none" strike="noStrike" spc="0">
                <a:solidFill>
                  <a:srgbClr val="000000">
                    <a:alpha val="100000"/>
                  </a:srgbClr>
                </a:solidFill>
                <a:latin typeface="Byte Sans SemiLight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Byte Sans SemiLight"/>
                <a:ea typeface="Byte Sans SemiLight"/>
                <a:cs typeface="Byte Sans SemiLight"/>
                <a:sym typeface="Byte Sans SemiLight"/>
              </a:rPr>
              <a:t>English subtitle reserved place of Byte Sans Semilight-18#</a:t>
            </a:r>
          </a:p>
        </p:txBody>
      </p:sp>
      <p:sp>
        <p:nvSpPr>
          <p:cNvPr id="9" name="AutoShape 9"/>
          <p:cNvSpPr>
            <a:spLocks noGrp="1"/>
          </p:cNvSpPr>
          <p:nvPr>
            <p:ph type="body" sz="quarter" idx="139" hasCustomPrompt="1"/>
          </p:nvPr>
        </p:nvSpPr>
        <p:spPr>
          <a:xfrm>
            <a:off x="334964" y="1968273"/>
            <a:ext cx="7417116" cy="65087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4800" b="0" i="0" u="none" strike="noStrike" spc="0">
                <a:solidFill>
                  <a:srgbClr val="000000">
                    <a:alpha val="100000"/>
                  </a:srgbClr>
                </a:solidFill>
                <a:latin typeface="FZLanTingHeiS-EB-GB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4800" b="0" i="0" u="none" strike="noStrike">
                <a:solidFill>
                  <a:srgbClr val="000000"/>
                </a:solidFill>
                <a:latin typeface="FZLanTingHeiS-EB-GB"/>
                <a:ea typeface="FZLanTingHeiS-EB-GB"/>
                <a:cs typeface="FZLanTingHeiS-EB-GB"/>
                <a:sym typeface="FZLanTingHeiS-EB-GB"/>
              </a:rPr>
              <a:t>标题方正兰亭大黑-48#</a:t>
            </a:r>
          </a:p>
        </p:txBody>
      </p:sp>
      <p:sp>
        <p:nvSpPr>
          <p:cNvPr id="10" name="AutoShape 10"/>
          <p:cNvSpPr/>
          <p:nvPr/>
        </p:nvSpPr>
        <p:spPr>
          <a:xfrm>
            <a:off x="10065275" y="6468550"/>
            <a:ext cx="1890537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808080"/>
                </a:solidFill>
                <a:latin typeface="方正兰亭黑简体"/>
                <a:ea typeface="方正兰亭黑简体"/>
                <a:cs typeface="方正兰亭黑简体"/>
                <a:sym typeface="方正兰亭黑简体"/>
              </a:rPr>
              <a:t>www.volcengine.com</a:t>
            </a:r>
            <a:endParaRPr lang="en-US" sz="1100"/>
          </a:p>
        </p:txBody>
      </p:sp>
      <p:sp>
        <p:nvSpPr>
          <p:cNvPr id="11" name="AutoShape 11"/>
          <p:cNvSpPr/>
          <p:nvPr/>
        </p:nvSpPr>
        <p:spPr>
          <a:xfrm>
            <a:off x="256512" y="6468550"/>
            <a:ext cx="4079895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808080"/>
                </a:solidFill>
                <a:latin typeface="方正兰亭黑简体"/>
                <a:ea typeface="方正兰亭黑简体"/>
                <a:cs typeface="方正兰亭黑简体"/>
                <a:sym typeface="方正兰亭黑简体"/>
              </a:rPr>
              <a:t>Copyright © 2024 Volcano Engine. All rights reserved.</a:t>
            </a:r>
            <a:endParaRPr lang="en-US" sz="110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-空白内容页（有 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40" hasCustomPrompt="1"/>
          </p:nvPr>
        </p:nvSpPr>
        <p:spPr>
          <a:xfrm>
            <a:off x="482600" y="363855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000" b="0" i="0" u="none" strike="noStrike" spc="0">
                <a:solidFill>
                  <a:srgbClr val="000000">
                    <a:alpha val="100000"/>
                  </a:srgbClr>
                </a:solidFill>
                <a:latin typeface="FZLanTingHeiS-EB-GB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FZLanTingHeiS-EB-GB"/>
                <a:ea typeface="FZLanTingHeiS-EB-GB"/>
                <a:cs typeface="FZLanTingHeiS-EB-GB"/>
                <a:sym typeface="FZLanTingHeiS-EB-GB"/>
              </a:rPr>
              <a:t>单击此处编辑母版标题样式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24406" y="397381"/>
            <a:ext cx="58194" cy="238848"/>
            <a:chOff x="424406" y="397381"/>
            <a:chExt cx="58194" cy="238848"/>
          </a:xfrm>
        </p:grpSpPr>
        <p:sp>
          <p:nvSpPr>
            <p:cNvPr id="4" name="AutoShape 4"/>
            <p:cNvSpPr/>
            <p:nvPr/>
          </p:nvSpPr>
          <p:spPr>
            <a:xfrm>
              <a:off x="424406" y="397381"/>
              <a:ext cx="58194" cy="238848"/>
            </a:xfrm>
            <a:prstGeom prst="rect">
              <a:avLst/>
            </a:prstGeom>
            <a:solidFill>
              <a:srgbClr val="1664FF">
                <a:alpha val="100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5" name="AutoShape 5"/>
            <p:cNvSpPr/>
            <p:nvPr/>
          </p:nvSpPr>
          <p:spPr>
            <a:xfrm>
              <a:off x="424406" y="545774"/>
              <a:ext cx="58194" cy="90455"/>
            </a:xfrm>
            <a:prstGeom prst="rect">
              <a:avLst/>
            </a:prstGeom>
            <a:solidFill>
              <a:srgbClr val="00E4E4">
                <a:alpha val="100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品牌封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3" name="AutoShape 3"/>
          <p:cNvSpPr>
            <a:spLocks noGrp="1"/>
          </p:cNvSpPr>
          <p:nvPr>
            <p:ph type="body" sz="quarter" idx="141" hasCustomPrompt="1"/>
          </p:nvPr>
        </p:nvSpPr>
        <p:spPr>
          <a:xfrm>
            <a:off x="334963" y="4684520"/>
            <a:ext cx="6993452" cy="29446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800" b="0" i="0" u="none" strike="noStrike" spc="0">
                <a:solidFill>
                  <a:srgbClr val="000000">
                    <a:alpha val="100000"/>
                  </a:srgbClr>
                </a:solidFill>
                <a:latin typeface="Microsoft YaHei Light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rPr>
              <a:t>演讲人：火山引擎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142" hasCustomPrompt="1"/>
          </p:nvPr>
        </p:nvSpPr>
        <p:spPr>
          <a:xfrm>
            <a:off x="334963" y="5026227"/>
            <a:ext cx="6993452" cy="29446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400" b="0" i="0" u="none" strike="noStrike" spc="0">
                <a:solidFill>
                  <a:srgbClr val="000000">
                    <a:alpha val="100000"/>
                  </a:srgbClr>
                </a:solidFill>
                <a:latin typeface="Microsoft YaHei Light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400" b="0" i="0" u="none" strike="noStrike">
                <a:solidFill>
                  <a:srgbClr val="000000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rPr>
              <a:t>SPEAKER：VOLCENGINE</a:t>
            </a:r>
          </a:p>
        </p:txBody>
      </p:sp>
      <p:sp>
        <p:nvSpPr>
          <p:cNvPr id="5" name="AutoShape 5"/>
          <p:cNvSpPr/>
          <p:nvPr/>
        </p:nvSpPr>
        <p:spPr>
          <a:xfrm>
            <a:off x="357568" y="6455874"/>
            <a:ext cx="1890682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000000"/>
                </a:solidFill>
                <a:latin typeface="等线"/>
                <a:ea typeface="等线"/>
                <a:cs typeface="等线"/>
                <a:sym typeface="等线"/>
              </a:rPr>
              <a:t>WWW.VOLCENGINE.COM</a:t>
            </a:r>
            <a:endParaRPr lang="en-US" sz="1100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291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  <p:grpSp>
        <p:nvGrpSpPr>
          <p:cNvPr id="7" name="Group 7"/>
          <p:cNvGrpSpPr/>
          <p:nvPr/>
        </p:nvGrpSpPr>
        <p:grpSpPr>
          <a:xfrm>
            <a:off x="11482101" y="398853"/>
            <a:ext cx="266986" cy="123053"/>
            <a:chOff x="11482101" y="398853"/>
            <a:chExt cx="266986" cy="123053"/>
          </a:xfrm>
        </p:grpSpPr>
        <p:sp>
          <p:nvSpPr>
            <p:cNvPr id="8" name="AutoShape 8"/>
            <p:cNvSpPr/>
            <p:nvPr/>
          </p:nvSpPr>
          <p:spPr>
            <a:xfrm>
              <a:off x="11626038" y="398853"/>
              <a:ext cx="123049" cy="123049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12700" cap="flat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9" name="AutoShape 9"/>
            <p:cNvSpPr/>
            <p:nvPr/>
          </p:nvSpPr>
          <p:spPr>
            <a:xfrm>
              <a:off x="11482101" y="398857"/>
              <a:ext cx="123049" cy="123049"/>
            </a:xfrm>
            <a:prstGeom prst="ellipse">
              <a:avLst/>
            </a:prstGeom>
            <a:noFill/>
            <a:ln w="12700" cap="flat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7826355" y="6467475"/>
            <a:ext cx="4079895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Copyright © 2022 北京火山引擎科技有限公司 All rights reserved.</a:t>
            </a:r>
            <a:endParaRPr lang="en-US" sz="110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-中英文混排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3" name="AutoShape 3"/>
          <p:cNvSpPr>
            <a:spLocks noGrp="1"/>
          </p:cNvSpPr>
          <p:nvPr>
            <p:ph type="body" sz="quarter" idx="143" hasCustomPrompt="1"/>
          </p:nvPr>
        </p:nvSpPr>
        <p:spPr>
          <a:xfrm>
            <a:off x="347663" y="4684520"/>
            <a:ext cx="6993452" cy="29446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800" b="0" i="0" u="none" strike="noStrike" spc="0">
                <a:solidFill>
                  <a:srgbClr val="000000">
                    <a:alpha val="100000"/>
                  </a:srgbClr>
                </a:solidFill>
                <a:latin typeface="FZLanTingHeiS-R-GB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FZLanTingHeiS-R-GB"/>
                <a:ea typeface="FZLanTingHeiS-R-GB"/>
                <a:cs typeface="FZLanTingHeiS-R-GB"/>
                <a:sym typeface="FZLanTingHeiS-R-GB"/>
              </a:rPr>
              <a:t>演讲人：火山引擎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144" hasCustomPrompt="1"/>
          </p:nvPr>
        </p:nvSpPr>
        <p:spPr>
          <a:xfrm>
            <a:off x="347663" y="5026227"/>
            <a:ext cx="6993452" cy="29446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400" b="0" i="0" u="none" strike="noStrike" spc="0">
                <a:solidFill>
                  <a:srgbClr val="000000">
                    <a:alpha val="100000"/>
                  </a:srgbClr>
                </a:solidFill>
                <a:latin typeface="Byte Sans SemiLight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400" b="0" i="0" u="none" strike="noStrike">
                <a:solidFill>
                  <a:srgbClr val="000000"/>
                </a:solidFill>
                <a:latin typeface="Byte Sans SemiLight"/>
                <a:ea typeface="Byte Sans SemiLight"/>
                <a:cs typeface="Byte Sans SemiLight"/>
                <a:sym typeface="Byte Sans SemiLight"/>
              </a:rPr>
              <a:t>SPEAKER</a:t>
            </a:r>
            <a:r>
              <a:rPr lang="en-US" sz="1400" b="0" i="0" u="none" strike="noStrike">
                <a:solidFill>
                  <a:srgbClr val="000000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rPr>
              <a:t>：</a:t>
            </a:r>
            <a:r>
              <a:rPr lang="en-US" sz="1400" b="0" i="0" u="none" strike="noStrike">
                <a:solidFill>
                  <a:srgbClr val="000000"/>
                </a:solidFill>
                <a:latin typeface="Byte Sans SemiLight"/>
                <a:ea typeface="Byte Sans SemiLight"/>
                <a:cs typeface="Byte Sans SemiLight"/>
                <a:sym typeface="Byte Sans SemiLight"/>
              </a:rPr>
              <a:t>VOLCENGINE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145" hasCustomPrompt="1"/>
          </p:nvPr>
        </p:nvSpPr>
        <p:spPr>
          <a:xfrm>
            <a:off x="347663" y="1611068"/>
            <a:ext cx="6993452" cy="29446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000" b="0" i="0" u="none" strike="noStrike" spc="0">
                <a:solidFill>
                  <a:srgbClr val="000000">
                    <a:alpha val="100000"/>
                  </a:srgbClr>
                </a:solidFill>
                <a:latin typeface="Byte Sans SemiLight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Byte Sans SemiLight"/>
                <a:ea typeface="Byte Sans SemiLight"/>
                <a:cs typeface="Byte Sans SemiLight"/>
                <a:sym typeface="Byte Sans SemiLight"/>
              </a:rPr>
              <a:t>English title is Byte Sans Semilight-20#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146" hasCustomPrompt="1"/>
          </p:nvPr>
        </p:nvSpPr>
        <p:spPr>
          <a:xfrm>
            <a:off x="360579" y="2705244"/>
            <a:ext cx="6980536" cy="42465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800" b="0" i="0" u="none" strike="noStrike" spc="0">
                <a:solidFill>
                  <a:srgbClr val="000000">
                    <a:alpha val="100000"/>
                  </a:srgbClr>
                </a:solidFill>
                <a:latin typeface="FZLanTingHeiS-EB-GB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FZLanTingHeiS-EB-GB"/>
                <a:ea typeface="FZLanTingHeiS-EB-GB"/>
                <a:cs typeface="FZLanTingHeiS-EB-GB"/>
                <a:sym typeface="FZLanTingHeiS-EB-GB"/>
              </a:rPr>
              <a:t>副标题 方正兰亭大黑-28#</a:t>
            </a:r>
          </a:p>
        </p:txBody>
      </p:sp>
      <p:sp>
        <p:nvSpPr>
          <p:cNvPr id="7" name="AutoShape 7"/>
          <p:cNvSpPr>
            <a:spLocks noGrp="1"/>
          </p:cNvSpPr>
          <p:nvPr>
            <p:ph type="body" sz="quarter" idx="147" hasCustomPrompt="1"/>
          </p:nvPr>
        </p:nvSpPr>
        <p:spPr>
          <a:xfrm>
            <a:off x="347663" y="3390790"/>
            <a:ext cx="3671514" cy="65351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800" b="0" i="0" u="none" strike="noStrike" spc="0">
                <a:solidFill>
                  <a:srgbClr val="000000">
                    <a:alpha val="100000"/>
                  </a:srgbClr>
                </a:solidFill>
                <a:latin typeface="Byte Sans SemiLight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Byte Sans SemiLight"/>
                <a:ea typeface="Byte Sans SemiLight"/>
                <a:cs typeface="Byte Sans SemiLight"/>
                <a:sym typeface="Byte Sans SemiLight"/>
              </a:rPr>
              <a:t>English subtitle reserved place of Byte Sans Semilight-18#</a:t>
            </a:r>
          </a:p>
        </p:txBody>
      </p:sp>
      <p:sp>
        <p:nvSpPr>
          <p:cNvPr id="8" name="AutoShape 8"/>
          <p:cNvSpPr/>
          <p:nvPr/>
        </p:nvSpPr>
        <p:spPr>
          <a:xfrm>
            <a:off x="7826355" y="6467475"/>
            <a:ext cx="4079895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Copyright © 2024 北京火山引擎科技有限公司 All rights reserved.</a:t>
            </a:r>
            <a:endParaRPr lang="en-US" sz="1100"/>
          </a:p>
        </p:txBody>
      </p:sp>
      <p:sp>
        <p:nvSpPr>
          <p:cNvPr id="9" name="AutoShape 9"/>
          <p:cNvSpPr/>
          <p:nvPr/>
        </p:nvSpPr>
        <p:spPr>
          <a:xfrm>
            <a:off x="357568" y="6455874"/>
            <a:ext cx="1732755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000000"/>
                </a:solidFill>
                <a:latin typeface="等线"/>
                <a:ea typeface="等线"/>
                <a:cs typeface="等线"/>
                <a:sym typeface="等线"/>
              </a:rPr>
              <a:t>WWW.VOLCENGINE.COM</a:t>
            </a:r>
            <a:endParaRPr lang="en-US" sz="1100"/>
          </a:p>
        </p:txBody>
      </p:sp>
      <p:sp>
        <p:nvSpPr>
          <p:cNvPr id="10" name="AutoShape 10"/>
          <p:cNvSpPr>
            <a:spLocks noGrp="1"/>
          </p:cNvSpPr>
          <p:nvPr>
            <p:ph type="body" sz="quarter" idx="148" hasCustomPrompt="1"/>
          </p:nvPr>
        </p:nvSpPr>
        <p:spPr>
          <a:xfrm>
            <a:off x="334964" y="1968273"/>
            <a:ext cx="7417116" cy="65087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4800" b="0" i="0" u="none" strike="noStrike" spc="0">
                <a:solidFill>
                  <a:srgbClr val="000000">
                    <a:alpha val="100000"/>
                  </a:srgbClr>
                </a:solidFill>
                <a:latin typeface="FZLanTingHeiS-EB-GB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4800" b="0" i="0" u="none" strike="noStrike">
                <a:solidFill>
                  <a:srgbClr val="000000"/>
                </a:solidFill>
                <a:latin typeface="FZLanTingHeiS-EB-GB"/>
                <a:ea typeface="FZLanTingHeiS-EB-GB"/>
                <a:cs typeface="FZLanTingHeiS-EB-GB"/>
                <a:sym typeface="FZLanTingHeiS-EB-GB"/>
              </a:rPr>
              <a:t>标题方正兰亭大黑-48#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291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  <p:grpSp>
        <p:nvGrpSpPr>
          <p:cNvPr id="12" name="Group 12"/>
          <p:cNvGrpSpPr/>
          <p:nvPr/>
        </p:nvGrpSpPr>
        <p:grpSpPr>
          <a:xfrm>
            <a:off x="11482101" y="398853"/>
            <a:ext cx="266986" cy="123053"/>
            <a:chOff x="11482101" y="398853"/>
            <a:chExt cx="266986" cy="123053"/>
          </a:xfrm>
        </p:grpSpPr>
        <p:sp>
          <p:nvSpPr>
            <p:cNvPr id="13" name="AutoShape 13"/>
            <p:cNvSpPr/>
            <p:nvPr/>
          </p:nvSpPr>
          <p:spPr>
            <a:xfrm>
              <a:off x="11626038" y="398853"/>
              <a:ext cx="123049" cy="123049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12700" cap="flat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14" name="AutoShape 14"/>
            <p:cNvSpPr/>
            <p:nvPr/>
          </p:nvSpPr>
          <p:spPr>
            <a:xfrm>
              <a:off x="11482101" y="398857"/>
              <a:ext cx="123049" cy="123049"/>
            </a:xfrm>
            <a:prstGeom prst="ellipse">
              <a:avLst/>
            </a:prstGeom>
            <a:noFill/>
            <a:ln w="12700" cap="flat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49" hasCustomPrompt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100000"/>
              </a:lnSpc>
              <a:defRPr sz="1800" b="0" i="0" u="none" strike="noStrike" spc="0">
                <a:solidFill>
                  <a:srgbClr val="000000">
                    <a:alpha val="100000"/>
                  </a:srgbClr>
                </a:solidFill>
                <a:latin typeface="等线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等线"/>
                <a:ea typeface="等线"/>
                <a:cs typeface="等线"/>
                <a:sym typeface="等线"/>
              </a:rPr>
              <a:t>2025/2/7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50" hasCustomPrompt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100000"/>
              </a:lnSpc>
              <a:defRPr sz="1800" b="0" i="0" u="none" strike="noStrike" spc="0">
                <a:solidFill>
                  <a:srgbClr val="000000">
                    <a:alpha val="100000"/>
                  </a:srgbClr>
                </a:solidFill>
                <a:latin typeface="等线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等线"/>
                <a:ea typeface="等线"/>
                <a:cs typeface="等线"/>
                <a:sym typeface="等线"/>
              </a:rPr>
              <a:t>页脚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151" hasCustomPrompt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100000"/>
              </a:lnSpc>
              <a:defRPr sz="1800" b="0" i="0" u="none" strike="noStrike" spc="0">
                <a:solidFill>
                  <a:srgbClr val="000000">
                    <a:alpha val="100000"/>
                  </a:srgbClr>
                </a:solidFill>
                <a:latin typeface="等线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等线"/>
                <a:ea typeface="等线"/>
                <a:cs typeface="等线"/>
                <a:sym typeface="等线"/>
              </a:rPr>
              <a:t>‹#›</a:t>
            </a: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692536" y="6358930"/>
            <a:ext cx="1361325" cy="379905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3" name="AutoShape 3"/>
          <p:cNvSpPr/>
          <p:nvPr/>
        </p:nvSpPr>
        <p:spPr>
          <a:xfrm>
            <a:off x="362269" y="392379"/>
            <a:ext cx="45719" cy="28800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152" hasCustomPrompt="1"/>
          </p:nvPr>
        </p:nvSpPr>
        <p:spPr>
          <a:xfrm>
            <a:off x="407988" y="348197"/>
            <a:ext cx="5259865" cy="376363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0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0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标题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4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Shape 44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57" name="Shape 45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58" name="Shape 4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Shape 4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Shape 4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180网格-浅色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9409" t="29275" r="17682" b="33467"/>
          <a:stretch>
            <a:fillRect/>
          </a:stretch>
        </p:blipFill>
        <p:spPr>
          <a:xfrm>
            <a:off x="9555809" y="6286841"/>
            <a:ext cx="2223122" cy="330388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3" name="AutoShape 3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153" hasCustomPrompt="1"/>
          </p:nvPr>
        </p:nvSpPr>
        <p:spPr>
          <a:xfrm>
            <a:off x="442913" y="314392"/>
            <a:ext cx="1138681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826355" y="6467475"/>
            <a:ext cx="4079895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rPr>
              <a:t>Copyright © 2022 北京火山引擎科技有限公司 All rights reserved.</a:t>
            </a:r>
            <a:endParaRPr lang="en-US" sz="1100"/>
          </a:p>
        </p:txBody>
      </p:sp>
      <p:sp>
        <p:nvSpPr>
          <p:cNvPr id="3" name="AutoShape 3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154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-空白内容页（无 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55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-空白内容页（有 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56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深色-空白内容页（有logo）"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57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FFFF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0032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深色-空白内容页（无logo）"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58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FFFF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80网格-浅色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59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180网格-浅色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80网格-深色"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60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FFFF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0032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-logo网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61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2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Shape 25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Shape 26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5" name="Shape 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Shape 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Shape 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深色-logo网格"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62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FFFF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0032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深色空白页/整图/视频"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深色-手机图片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63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0032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5" name="AutoShape 5"/>
          <p:cNvSpPr>
            <a:spLocks noGrp="1"/>
          </p:cNvSpPr>
          <p:nvPr>
            <p:ph type="pic" sz="quarter" idx="164"/>
          </p:nvPr>
        </p:nvSpPr>
        <p:spPr>
          <a:xfrm>
            <a:off x="5059362" y="1520826"/>
            <a:ext cx="2073275" cy="4479782"/>
          </a:xfrm>
          <a:prstGeom prst="roundRect">
            <a:avLst>
              <a:gd name="adj" fmla="val 9970"/>
            </a:avLst>
          </a:prstGeom>
          <a:solidFill>
            <a:srgbClr val="262626">
              <a:alpha val="100000"/>
            </a:srgbClr>
          </a:soli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深色-手机图片"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65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FFFF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0032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5" name="AutoShape 5"/>
          <p:cNvSpPr>
            <a:spLocks noGrp="1"/>
          </p:cNvSpPr>
          <p:nvPr>
            <p:ph type="pic" sz="quarter" idx="166"/>
          </p:nvPr>
        </p:nvSpPr>
        <p:spPr>
          <a:xfrm>
            <a:off x="5059362" y="1520826"/>
            <a:ext cx="2073275" cy="4479782"/>
          </a:xfrm>
          <a:prstGeom prst="roundRect">
            <a:avLst>
              <a:gd name="adj" fmla="val 9970"/>
            </a:avLst>
          </a:prstGeom>
          <a:solidFill>
            <a:srgbClr val="262626">
              <a:alpha val="100000"/>
            </a:srgbClr>
          </a:soli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-pad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3" name="AutoShape 3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167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sp>
        <p:nvSpPr>
          <p:cNvPr id="5" name="AutoShape 5"/>
          <p:cNvSpPr>
            <a:spLocks noGrp="1"/>
          </p:cNvSpPr>
          <p:nvPr>
            <p:ph type="pic" sz="quarter" idx="168"/>
          </p:nvPr>
        </p:nvSpPr>
        <p:spPr>
          <a:xfrm>
            <a:off x="4487457" y="1593850"/>
            <a:ext cx="3217085" cy="4290998"/>
          </a:xfrm>
          <a:prstGeom prst="roundRect">
            <a:avLst>
              <a:gd name="adj" fmla="val 1369"/>
            </a:avLst>
          </a:prstGeom>
          <a:solidFill>
            <a:srgbClr val="262626">
              <a:alpha val="100000"/>
            </a:srgbClr>
          </a:soli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深色-pad图片"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69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FFFF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0032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5" name="AutoShape 5"/>
          <p:cNvSpPr>
            <a:spLocks noGrp="1"/>
          </p:cNvSpPr>
          <p:nvPr>
            <p:ph type="pic" sz="quarter" idx="170"/>
          </p:nvPr>
        </p:nvSpPr>
        <p:spPr>
          <a:xfrm>
            <a:off x="4487457" y="1593850"/>
            <a:ext cx="3217085" cy="4290998"/>
          </a:xfrm>
          <a:prstGeom prst="roundRect">
            <a:avLst>
              <a:gd name="adj" fmla="val 1369"/>
            </a:avLst>
          </a:prstGeom>
          <a:solidFill>
            <a:srgbClr val="262626">
              <a:alpha val="100000"/>
            </a:srgbClr>
          </a:soli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-电脑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3" name="AutoShape 3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171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sp>
        <p:nvSpPr>
          <p:cNvPr id="5" name="AutoShape 5"/>
          <p:cNvSpPr>
            <a:spLocks noGrp="1"/>
          </p:cNvSpPr>
          <p:nvPr>
            <p:ph type="pic" sz="quarter" idx="172"/>
          </p:nvPr>
        </p:nvSpPr>
        <p:spPr>
          <a:xfrm>
            <a:off x="3555156" y="1750894"/>
            <a:ext cx="5209432" cy="3222744"/>
          </a:xfrm>
          <a:prstGeom prst="rect">
            <a:avLst/>
          </a:prstGeom>
          <a:solidFill>
            <a:srgbClr val="262626">
              <a:alpha val="100000"/>
            </a:srgbClr>
          </a:soli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深色-电脑图片"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269" y="381362"/>
            <a:ext cx="45719" cy="311150"/>
          </a:xfrm>
          <a:prstGeom prst="rect">
            <a:avLst/>
          </a:prstGeom>
          <a:solidFill>
            <a:srgbClr val="1664FF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73" hasCustomPrompt="1"/>
          </p:nvPr>
        </p:nvSpPr>
        <p:spPr>
          <a:xfrm>
            <a:off x="442913" y="314392"/>
            <a:ext cx="9501187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FFFF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58463" y="330032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5" name="AutoShape 5"/>
          <p:cNvSpPr>
            <a:spLocks noGrp="1"/>
          </p:cNvSpPr>
          <p:nvPr>
            <p:ph type="pic" sz="quarter" idx="174"/>
          </p:nvPr>
        </p:nvSpPr>
        <p:spPr>
          <a:xfrm>
            <a:off x="3555156" y="1750894"/>
            <a:ext cx="5209432" cy="3222744"/>
          </a:xfrm>
          <a:prstGeom prst="rect">
            <a:avLst/>
          </a:prstGeom>
          <a:solidFill>
            <a:srgbClr val="262626">
              <a:alpha val="100000"/>
            </a:srgbClr>
          </a:solidFill>
          <a:ln w="12700">
            <a:noFill/>
            <a:prstDash val="solid"/>
          </a:ln>
        </p:spPr>
        <p:txBody>
          <a:bodyPr lIns="63500" tIns="63500" rIns="63500" bIns="63500" anchor="ctr">
            <a:noAutofit/>
          </a:bodyPr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浅色品牌封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3" name="AutoShape 3"/>
          <p:cNvSpPr>
            <a:spLocks noGrp="1"/>
          </p:cNvSpPr>
          <p:nvPr>
            <p:ph type="body" sz="quarter" idx="175" hasCustomPrompt="1"/>
          </p:nvPr>
        </p:nvSpPr>
        <p:spPr>
          <a:xfrm>
            <a:off x="342794" y="2054071"/>
            <a:ext cx="6985621" cy="71143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48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48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ENDING FONT - 48#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176" hasCustomPrompt="1"/>
          </p:nvPr>
        </p:nvSpPr>
        <p:spPr>
          <a:xfrm>
            <a:off x="347879" y="2805605"/>
            <a:ext cx="6980536" cy="42465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落款字号为雅黑Bold-24#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177" hasCustomPrompt="1"/>
          </p:nvPr>
        </p:nvSpPr>
        <p:spPr>
          <a:xfrm>
            <a:off x="334963" y="4684520"/>
            <a:ext cx="6993452" cy="29446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800" b="0" i="0" u="none" strike="noStrike" spc="0">
                <a:solidFill>
                  <a:srgbClr val="000000">
                    <a:alpha val="100000"/>
                  </a:srgbClr>
                </a:solidFill>
                <a:latin typeface="Microsoft YaHei Light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rPr>
              <a:t>演讲人：火山引擎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178" hasCustomPrompt="1"/>
          </p:nvPr>
        </p:nvSpPr>
        <p:spPr>
          <a:xfrm>
            <a:off x="334963" y="5026227"/>
            <a:ext cx="6993452" cy="29446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400" b="0" i="0" u="none" strike="noStrike" spc="0">
                <a:solidFill>
                  <a:srgbClr val="000000">
                    <a:alpha val="100000"/>
                  </a:srgbClr>
                </a:solidFill>
                <a:latin typeface="Microsoft YaHei Light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400" b="0" i="0" u="none" strike="noStrike">
                <a:solidFill>
                  <a:srgbClr val="000000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rPr>
              <a:t>SPEAKER：VOLCENGINE</a:t>
            </a:r>
          </a:p>
        </p:txBody>
      </p:sp>
      <p:sp>
        <p:nvSpPr>
          <p:cNvPr id="7" name="AutoShape 7"/>
          <p:cNvSpPr/>
          <p:nvPr/>
        </p:nvSpPr>
        <p:spPr>
          <a:xfrm>
            <a:off x="357568" y="6455874"/>
            <a:ext cx="1732755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WWW.VOLCENGINE.COM</a:t>
            </a:r>
            <a:endParaRPr lang="en-US" sz="11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2913" y="333375"/>
            <a:ext cx="1225550" cy="306387"/>
          </a:xfrm>
          <a:prstGeom prst="rect">
            <a:avLst/>
          </a:prstGeom>
          <a:ln w="12700">
            <a:noFill/>
            <a:prstDash val="solid"/>
          </a:ln>
        </p:spPr>
      </p:pic>
      <p:grpSp>
        <p:nvGrpSpPr>
          <p:cNvPr id="9" name="Group 9"/>
          <p:cNvGrpSpPr/>
          <p:nvPr/>
        </p:nvGrpSpPr>
        <p:grpSpPr>
          <a:xfrm>
            <a:off x="11482101" y="398853"/>
            <a:ext cx="266986" cy="123053"/>
            <a:chOff x="11482101" y="398853"/>
            <a:chExt cx="266986" cy="123053"/>
          </a:xfrm>
        </p:grpSpPr>
        <p:sp>
          <p:nvSpPr>
            <p:cNvPr id="10" name="AutoShape 10"/>
            <p:cNvSpPr/>
            <p:nvPr/>
          </p:nvSpPr>
          <p:spPr>
            <a:xfrm>
              <a:off x="11626038" y="398853"/>
              <a:ext cx="123049" cy="123049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12700" cap="flat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11" name="AutoShape 11"/>
            <p:cNvSpPr/>
            <p:nvPr/>
          </p:nvSpPr>
          <p:spPr>
            <a:xfrm>
              <a:off x="11482101" y="398857"/>
              <a:ext cx="123049" cy="123049"/>
            </a:xfrm>
            <a:prstGeom prst="ellipse">
              <a:avLst/>
            </a:prstGeom>
            <a:noFill/>
            <a:ln w="12700" cap="flat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7826355" y="6467475"/>
            <a:ext cx="4079895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Copyright © 2022 北京火山引擎科技有限公司 All rights reserved.</a:t>
            </a:r>
            <a:endParaRPr lang="en-US" sz="1100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浅色-中英文混排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3" name="AutoShap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rgbClr val="A2C1FF">
                  <a:alpha val="82000"/>
                </a:srgbClr>
              </a:gs>
              <a:gs pos="100000">
                <a:srgbClr val="DDE8FF">
                  <a:alpha val="0"/>
                </a:srgbClr>
              </a:gs>
            </a:gsLst>
            <a:lin ang="9000000"/>
          </a:gradFill>
          <a:ln w="12700" cap="flat">
            <a:noFill/>
            <a:prstDash val="solid"/>
          </a:ln>
          <a:effectLst>
            <a:outerShdw blurRad="241300" dist="88900" dir="2700000" algn="tl" rotWithShape="0">
              <a:srgbClr val="1664FF">
                <a:alpha val="10000"/>
              </a:srgbClr>
            </a:outerShdw>
          </a:effectLst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179" hasCustomPrompt="1"/>
          </p:nvPr>
        </p:nvSpPr>
        <p:spPr>
          <a:xfrm>
            <a:off x="347663" y="4684520"/>
            <a:ext cx="6993452" cy="29446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800" b="0" i="0" u="none" strike="noStrike" spc="0">
                <a:solidFill>
                  <a:srgbClr val="000000">
                    <a:alpha val="100000"/>
                  </a:srgbClr>
                </a:solidFill>
                <a:latin typeface="FZLanTingHeiS-R-GB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FZLanTingHeiS-R-GB"/>
                <a:ea typeface="FZLanTingHeiS-R-GB"/>
                <a:cs typeface="FZLanTingHeiS-R-GB"/>
                <a:sym typeface="FZLanTingHeiS-R-GB"/>
              </a:rPr>
              <a:t>演讲人：火山引擎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180" hasCustomPrompt="1"/>
          </p:nvPr>
        </p:nvSpPr>
        <p:spPr>
          <a:xfrm>
            <a:off x="347663" y="5026227"/>
            <a:ext cx="6993452" cy="29446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400" b="0" i="0" u="none" strike="noStrike" spc="0">
                <a:solidFill>
                  <a:srgbClr val="000000">
                    <a:alpha val="100000"/>
                  </a:srgbClr>
                </a:solidFill>
                <a:latin typeface="Byte Sans SemiLight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400" b="0" i="0" u="none" strike="noStrike">
                <a:solidFill>
                  <a:srgbClr val="000000"/>
                </a:solidFill>
                <a:latin typeface="Byte Sans SemiLight"/>
                <a:ea typeface="Byte Sans SemiLight"/>
                <a:cs typeface="Byte Sans SemiLight"/>
                <a:sym typeface="Byte Sans SemiLight"/>
              </a:rPr>
              <a:t>SPEAKER</a:t>
            </a:r>
            <a:r>
              <a:rPr lang="en-US" sz="1400" b="0" i="0" u="none" strike="noStrike">
                <a:solidFill>
                  <a:srgbClr val="000000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rPr>
              <a:t>：</a:t>
            </a:r>
            <a:r>
              <a:rPr lang="en-US" sz="1400" b="0" i="0" u="none" strike="noStrike">
                <a:solidFill>
                  <a:srgbClr val="000000"/>
                </a:solidFill>
                <a:latin typeface="Byte Sans SemiLight"/>
                <a:ea typeface="Byte Sans SemiLight"/>
                <a:cs typeface="Byte Sans SemiLight"/>
                <a:sym typeface="Byte Sans SemiLight"/>
              </a:rPr>
              <a:t>VOLCENGINE</a:t>
            </a:r>
          </a:p>
        </p:txBody>
      </p:sp>
      <p:sp>
        <p:nvSpPr>
          <p:cNvPr id="6" name="AutoShape 6"/>
          <p:cNvSpPr>
            <a:spLocks noGrp="1"/>
          </p:cNvSpPr>
          <p:nvPr>
            <p:ph type="body" sz="quarter" idx="181" hasCustomPrompt="1"/>
          </p:nvPr>
        </p:nvSpPr>
        <p:spPr>
          <a:xfrm>
            <a:off x="347663" y="1611068"/>
            <a:ext cx="6993452" cy="29446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000" b="0" i="0" u="none" strike="noStrike" spc="0">
                <a:solidFill>
                  <a:srgbClr val="000000">
                    <a:alpha val="100000"/>
                  </a:srgbClr>
                </a:solidFill>
                <a:latin typeface="Byte Sans SemiLight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Byte Sans SemiLight"/>
                <a:ea typeface="Byte Sans SemiLight"/>
                <a:cs typeface="Byte Sans SemiLight"/>
                <a:sym typeface="Byte Sans SemiLight"/>
              </a:rPr>
              <a:t>English title is Byte Sans Semilight-20#</a:t>
            </a:r>
          </a:p>
        </p:txBody>
      </p:sp>
      <p:sp>
        <p:nvSpPr>
          <p:cNvPr id="7" name="AutoShape 7"/>
          <p:cNvSpPr>
            <a:spLocks noGrp="1"/>
          </p:cNvSpPr>
          <p:nvPr>
            <p:ph type="body" sz="quarter" idx="182" hasCustomPrompt="1"/>
          </p:nvPr>
        </p:nvSpPr>
        <p:spPr>
          <a:xfrm>
            <a:off x="360579" y="2705244"/>
            <a:ext cx="6980536" cy="42465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800" b="0" i="0" u="none" strike="noStrike" spc="0">
                <a:solidFill>
                  <a:srgbClr val="000000">
                    <a:alpha val="100000"/>
                  </a:srgbClr>
                </a:solidFill>
                <a:latin typeface="FZLanTingHeiS-EB-GB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FZLanTingHeiS-EB-GB"/>
                <a:ea typeface="FZLanTingHeiS-EB-GB"/>
                <a:cs typeface="FZLanTingHeiS-EB-GB"/>
                <a:sym typeface="FZLanTingHeiS-EB-GB"/>
              </a:rPr>
              <a:t>副标题 方正兰亭大黑-28#</a:t>
            </a:r>
          </a:p>
        </p:txBody>
      </p:sp>
      <p:sp>
        <p:nvSpPr>
          <p:cNvPr id="8" name="AutoShape 8"/>
          <p:cNvSpPr>
            <a:spLocks noGrp="1"/>
          </p:cNvSpPr>
          <p:nvPr>
            <p:ph type="body" sz="quarter" idx="183" hasCustomPrompt="1"/>
          </p:nvPr>
        </p:nvSpPr>
        <p:spPr>
          <a:xfrm>
            <a:off x="347663" y="3390790"/>
            <a:ext cx="3671514" cy="65351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800" b="0" i="0" u="none" strike="noStrike" spc="0">
                <a:solidFill>
                  <a:srgbClr val="000000">
                    <a:alpha val="100000"/>
                  </a:srgbClr>
                </a:solidFill>
                <a:latin typeface="Byte Sans SemiLight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Byte Sans SemiLight"/>
                <a:ea typeface="Byte Sans SemiLight"/>
                <a:cs typeface="Byte Sans SemiLight"/>
                <a:sym typeface="Byte Sans SemiLight"/>
              </a:rPr>
              <a:t>English subtitle reserved place of Byte Sans Semilight-18#</a:t>
            </a:r>
          </a:p>
        </p:txBody>
      </p:sp>
      <p:sp>
        <p:nvSpPr>
          <p:cNvPr id="9" name="AutoShape 9"/>
          <p:cNvSpPr>
            <a:spLocks noGrp="1"/>
          </p:cNvSpPr>
          <p:nvPr>
            <p:ph type="body" sz="quarter" idx="184" hasCustomPrompt="1"/>
          </p:nvPr>
        </p:nvSpPr>
        <p:spPr>
          <a:xfrm>
            <a:off x="334964" y="1968273"/>
            <a:ext cx="7417116" cy="65087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4800" b="0" i="0" u="none" strike="noStrike" spc="0">
                <a:solidFill>
                  <a:srgbClr val="000000">
                    <a:alpha val="100000"/>
                  </a:srgbClr>
                </a:solidFill>
                <a:latin typeface="FZLanTingHeiS-EB-GB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4800" b="0" i="0" u="none" strike="noStrike">
                <a:solidFill>
                  <a:srgbClr val="000000"/>
                </a:solidFill>
                <a:latin typeface="FZLanTingHeiS-EB-GB"/>
                <a:ea typeface="FZLanTingHeiS-EB-GB"/>
                <a:cs typeface="FZLanTingHeiS-EB-GB"/>
                <a:sym typeface="FZLanTingHeiS-EB-GB"/>
              </a:rPr>
              <a:t>标题方正兰亭大黑-48#</a:t>
            </a:r>
          </a:p>
        </p:txBody>
      </p:sp>
      <p:sp>
        <p:nvSpPr>
          <p:cNvPr id="10" name="AutoShape 10"/>
          <p:cNvSpPr/>
          <p:nvPr/>
        </p:nvSpPr>
        <p:spPr>
          <a:xfrm>
            <a:off x="10065275" y="6468550"/>
            <a:ext cx="1890537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808080"/>
                </a:solidFill>
                <a:latin typeface="方正兰亭黑简体"/>
                <a:ea typeface="方正兰亭黑简体"/>
                <a:cs typeface="方正兰亭黑简体"/>
                <a:sym typeface="方正兰亭黑简体"/>
              </a:rPr>
              <a:t>www.volcengine.com</a:t>
            </a:r>
            <a:endParaRPr lang="en-US" sz="1100"/>
          </a:p>
        </p:txBody>
      </p:sp>
      <p:sp>
        <p:nvSpPr>
          <p:cNvPr id="11" name="AutoShape 11"/>
          <p:cNvSpPr/>
          <p:nvPr/>
        </p:nvSpPr>
        <p:spPr>
          <a:xfrm>
            <a:off x="256512" y="6468550"/>
            <a:ext cx="4079895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808080"/>
                </a:solidFill>
                <a:latin typeface="方正兰亭黑简体"/>
                <a:ea typeface="方正兰亭黑简体"/>
                <a:cs typeface="方正兰亭黑简体"/>
                <a:sym typeface="方正兰亭黑简体"/>
              </a:rPr>
              <a:t>Copyright © 2023 Volcano Engine. All rights reserved.</a:t>
            </a:r>
            <a:endParaRPr lang="en-US" sz="11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04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5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theme" Target="../theme/theme11.xml"/><Relationship Id="rId3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1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2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31.xml"/><Relationship Id="rId12" Type="http://schemas.openxmlformats.org/officeDocument/2006/relationships/slideLayout" Target="../slideLayouts/slideLayout136.xml"/><Relationship Id="rId2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29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33.xml"/><Relationship Id="rId14" Type="http://schemas.openxmlformats.org/officeDocument/2006/relationships/image" Target="../media/image29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4.xml"/><Relationship Id="rId13" Type="http://schemas.openxmlformats.org/officeDocument/2006/relationships/slideLayout" Target="../slideLayouts/slideLayout149.xml"/><Relationship Id="rId18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39.xml"/><Relationship Id="rId21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43.xml"/><Relationship Id="rId12" Type="http://schemas.openxmlformats.org/officeDocument/2006/relationships/slideLayout" Target="../slideLayouts/slideLayout148.xml"/><Relationship Id="rId17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38.xml"/><Relationship Id="rId16" Type="http://schemas.openxmlformats.org/officeDocument/2006/relationships/slideLayout" Target="../slideLayouts/slideLayout152.xml"/><Relationship Id="rId20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42.xml"/><Relationship Id="rId11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1.xml"/><Relationship Id="rId15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46.xml"/><Relationship Id="rId19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40.xml"/><Relationship Id="rId9" Type="http://schemas.openxmlformats.org/officeDocument/2006/relationships/slideLayout" Target="../slideLayouts/slideLayout145.xml"/><Relationship Id="rId14" Type="http://schemas.openxmlformats.org/officeDocument/2006/relationships/slideLayout" Target="../slideLayouts/slideLayout150.xml"/><Relationship Id="rId22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theme" Target="../theme/theme14.xml"/><Relationship Id="rId3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4.xml"/><Relationship Id="rId2" Type="http://schemas.openxmlformats.org/officeDocument/2006/relationships/slideLayout" Target="../slideLayouts/slideLayout159.xml"/><Relationship Id="rId1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1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67.xml"/><Relationship Id="rId7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65.xml"/><Relationship Id="rId6" Type="http://schemas.openxmlformats.org/officeDocument/2006/relationships/slideLayout" Target="../slideLayouts/slideLayout170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69.xml"/><Relationship Id="rId10" Type="http://schemas.openxmlformats.org/officeDocument/2006/relationships/theme" Target="../theme/theme15.xml"/><Relationship Id="rId4" Type="http://schemas.openxmlformats.org/officeDocument/2006/relationships/slideLayout" Target="../slideLayouts/slideLayout168.xml"/><Relationship Id="rId9" Type="http://schemas.openxmlformats.org/officeDocument/2006/relationships/slideLayout" Target="../slideLayouts/slideLayout17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76.xml"/><Relationship Id="rId7" Type="http://schemas.openxmlformats.org/officeDocument/2006/relationships/theme" Target="../theme/theme16.xml"/><Relationship Id="rId2" Type="http://schemas.openxmlformats.org/officeDocument/2006/relationships/slideLayout" Target="../slideLayouts/slideLayout175.xml"/><Relationship Id="rId1" Type="http://schemas.openxmlformats.org/officeDocument/2006/relationships/slideLayout" Target="../slideLayouts/slideLayout174.xml"/><Relationship Id="rId6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77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2.xml"/><Relationship Id="rId2" Type="http://schemas.openxmlformats.org/officeDocument/2006/relationships/slideLayout" Target="../slideLayouts/slideLayout181.xml"/><Relationship Id="rId1" Type="http://schemas.openxmlformats.org/officeDocument/2006/relationships/slideLayout" Target="../slideLayouts/slideLayout180.xml"/><Relationship Id="rId5" Type="http://schemas.openxmlformats.org/officeDocument/2006/relationships/theme" Target="../theme/theme17.xml"/><Relationship Id="rId4" Type="http://schemas.openxmlformats.org/officeDocument/2006/relationships/slideLayout" Target="../slideLayouts/slideLayout18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4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40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0.xml"/><Relationship Id="rId7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2.xml"/><Relationship Id="rId4" Type="http://schemas.openxmlformats.org/officeDocument/2006/relationships/slideLayout" Target="../slideLayouts/slideLayout7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8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77.xml"/><Relationship Id="rId9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4.xml"/><Relationship Id="rId18" Type="http://schemas.openxmlformats.org/officeDocument/2006/relationships/slideLayout" Target="../slideLayouts/slideLayout99.xml"/><Relationship Id="rId3" Type="http://schemas.openxmlformats.org/officeDocument/2006/relationships/slideLayout" Target="../slideLayouts/slideLayout84.xml"/><Relationship Id="rId21" Type="http://schemas.openxmlformats.org/officeDocument/2006/relationships/theme" Target="../theme/theme9.xml"/><Relationship Id="rId7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93.xml"/><Relationship Id="rId17" Type="http://schemas.openxmlformats.org/officeDocument/2006/relationships/slideLayout" Target="../slideLayouts/slideLayout98.xml"/><Relationship Id="rId2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97.xml"/><Relationship Id="rId20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91.xml"/><Relationship Id="rId19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95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Shape 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Shape 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17000" y="5029200"/>
            <a:ext cx="2286000" cy="137160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3_自定义设计方案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9017000" y="5029200"/>
            <a:ext cx="2286000" cy="1371600"/>
          </a:xfrm>
          <a:prstGeom prst="rect">
            <a:avLst/>
          </a:prstGeom>
          <a:ln w="12700">
            <a:noFill/>
            <a:prstDash val="solid"/>
          </a:ln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7000" y="5029200"/>
            <a:ext cx="2286000" cy="137160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6_1.基础内容版式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"/>
          <p:cNvSpPr/>
          <p:nvPr/>
        </p:nvSpPr>
        <p:spPr>
          <a:xfrm>
            <a:off x="7826355" y="6467475"/>
            <a:ext cx="4079895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rPr>
              <a:t>Copyright © 2022 北京火山引擎科技有限公司 All rights reserved.</a:t>
            </a:r>
            <a:endParaRPr lang="en-US" sz="1100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>
          <a:xfrm>
            <a:off x="9017000" y="5029200"/>
            <a:ext cx="2286000" cy="1371600"/>
          </a:xfrm>
          <a:prstGeom prst="rect">
            <a:avLst/>
          </a:prstGeom>
          <a:ln w="12700">
            <a:noFill/>
            <a:prstDash val="solid"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017000" y="5029200"/>
            <a:ext cx="2286000" cy="137160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  <p:sldLayoutId id="2147483804" r:id="rId14"/>
    <p:sldLayoutId id="2147483805" r:id="rId15"/>
    <p:sldLayoutId id="2147483806" r:id="rId16"/>
    <p:sldLayoutId id="2147483807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YNET"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17000" y="5029200"/>
            <a:ext cx="2286000" cy="137160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 userDrawn="1"/>
        </p:nvSpPr>
        <p:spPr>
          <a:xfrm>
            <a:off x="7826355" y="6467475"/>
            <a:ext cx="40798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Copyright © 2022 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北京火山引擎科技有限公司 </a:t>
            </a: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34540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6" r:id="rId12"/>
    <p:sldLayoutId id="2147483857" r:id="rId13"/>
    <p:sldLayoutId id="2147483858" r:id="rId14"/>
    <p:sldLayoutId id="2147483859" r:id="rId15"/>
    <p:sldLayoutId id="2147483860" r:id="rId16"/>
    <p:sldLayoutId id="2147483861" r:id="rId17"/>
    <p:sldLayoutId id="2147483862" r:id="rId18"/>
    <p:sldLayoutId id="2147483863" r:id="rId19"/>
    <p:sldLayoutId id="2147483864" r:id="rId20"/>
    <p:sldLayoutId id="2147483865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1F9DEFC-7906-2BA6-DFA8-63C4EA3B8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C8434B-EDB7-ABD4-8E6F-94DB99367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B312F2-83CD-007E-302B-D05B8A08C7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559D2C-302E-40C3-B4C2-81BBA6067F04}" type="datetimeFigureOut">
              <a:rPr lang="zh-CN" altLang="en-US" smtClean="0"/>
              <a:t>2025/3/14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9EBAD0-B6EB-52C7-6148-0BA73AAD96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DFF051-0256-DFA1-2130-C0C496AF02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023A80-832F-480F-8BE5-0430B335F3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468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17000" y="5029200"/>
            <a:ext cx="2286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63542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7000" y="5029200"/>
            <a:ext cx="2286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3810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570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主题​​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9017000" y="5029200"/>
            <a:ext cx="2286000" cy="1371600"/>
          </a:xfrm>
          <a:prstGeom prst="rect">
            <a:avLst/>
          </a:prstGeom>
          <a:ln w="12700">
            <a:noFill/>
            <a:prstDash val="solid"/>
          </a:ln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17000" y="5029200"/>
            <a:ext cx="2286000" cy="137160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1.基础内容版式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"/>
          <p:cNvSpPr/>
          <p:nvPr/>
        </p:nvSpPr>
        <p:spPr>
          <a:xfrm>
            <a:off x="7826355" y="6467475"/>
            <a:ext cx="4079895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rPr>
              <a:t>Copyright © 2022 北京火山引擎科技有限公司 All rights reserved.</a:t>
            </a:r>
            <a:endParaRPr lang="en-US" sz="1100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9017000" y="5029200"/>
            <a:ext cx="2286000" cy="1371600"/>
          </a:xfrm>
          <a:prstGeom prst="rect">
            <a:avLst/>
          </a:prstGeom>
          <a:ln w="12700">
            <a:noFill/>
            <a:prstDash val="solid"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17000" y="5029200"/>
            <a:ext cx="2286000" cy="137160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2.目录/跨页/特殊版式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9017000" y="5029200"/>
            <a:ext cx="2286000" cy="1371600"/>
          </a:xfrm>
          <a:prstGeom prst="rect">
            <a:avLst/>
          </a:prstGeom>
          <a:ln w="12700">
            <a:noFill/>
            <a:prstDash val="solid"/>
          </a:ln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7000" y="5029200"/>
            <a:ext cx="2286000" cy="137160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3.封面/封底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9017000" y="5029200"/>
            <a:ext cx="2286000" cy="1371600"/>
          </a:xfrm>
          <a:prstGeom prst="rect">
            <a:avLst/>
          </a:prstGeom>
          <a:ln w="12700">
            <a:noFill/>
            <a:prstDash val="solid"/>
          </a:ln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17000" y="5029200"/>
            <a:ext cx="2286000" cy="137160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843" r:id="rId9"/>
    <p:sldLayoutId id="2147483895" r:id="rId10"/>
    <p:sldLayoutId id="2147483910" r:id="rId11"/>
    <p:sldLayoutId id="2147483918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1_Office 主题​​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9017000" y="5029200"/>
            <a:ext cx="2286000" cy="1371600"/>
          </a:xfrm>
          <a:prstGeom prst="rect">
            <a:avLst/>
          </a:prstGeom>
          <a:ln w="12700">
            <a:noFill/>
            <a:prstDash val="solid"/>
          </a:ln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17000" y="5029200"/>
            <a:ext cx="2286000" cy="137160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1_2.目录/跨页/特殊版式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9017000" y="5029200"/>
            <a:ext cx="2286000" cy="1371600"/>
          </a:xfrm>
          <a:prstGeom prst="rect">
            <a:avLst/>
          </a:prstGeom>
          <a:ln w="12700">
            <a:noFill/>
            <a:prstDash val="solid"/>
          </a:ln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7000" y="5029200"/>
            <a:ext cx="2286000" cy="137160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3_2.目录/跨页/特殊版式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rotWithShape="0">
            <a:gsLst>
              <a:gs pos="0">
                <a:srgbClr val="E1E6EF">
                  <a:alpha val="100000"/>
                </a:srgbClr>
              </a:gs>
              <a:gs pos="55000">
                <a:srgbClr val="F9FAFA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12900000"/>
          </a:gra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l">
              <a:defRPr/>
            </a:pPr>
            <a:endParaRPr/>
          </a:p>
        </p:txBody>
      </p:sp>
      <p:sp>
        <p:nvSpPr>
          <p:cNvPr id="2" name="AutoShape 2"/>
          <p:cNvSpPr/>
          <p:nvPr/>
        </p:nvSpPr>
        <p:spPr>
          <a:xfrm>
            <a:off x="256512" y="6497955"/>
            <a:ext cx="4079895" cy="23083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900" b="0" i="0" u="none" strike="noStrike">
                <a:solidFill>
                  <a:srgbClr val="A6A6A6"/>
                </a:solidFill>
                <a:latin typeface="方正兰亭黑简体"/>
                <a:ea typeface="方正兰亭黑简体"/>
                <a:cs typeface="方正兰亭黑简体"/>
                <a:sym typeface="方正兰亭黑简体"/>
              </a:rPr>
              <a:t>Copyright © 2024 Volcano Engine. All rights reserved.</a:t>
            </a:r>
            <a:endParaRPr lang="en-US" sz="110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9017000" y="5029200"/>
            <a:ext cx="2286000" cy="1371600"/>
          </a:xfrm>
          <a:prstGeom prst="rect">
            <a:avLst/>
          </a:prstGeom>
          <a:ln w="12700">
            <a:noFill/>
            <a:prstDash val="solid"/>
          </a:ln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17000" y="5029200"/>
            <a:ext cx="2286000" cy="137160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9_1.基础内容版式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"/>
          <p:cNvSpPr/>
          <p:nvPr/>
        </p:nvSpPr>
        <p:spPr>
          <a:xfrm>
            <a:off x="7826355" y="6467475"/>
            <a:ext cx="4079895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rPr>
              <a:t>Copyright © 2022 北京火山引擎科技有限公司 All rights reserved.</a:t>
            </a:r>
            <a:endParaRPr lang="en-US" sz="1100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2"/>
          <a:srcRect/>
          <a:stretch>
            <a:fillRect/>
          </a:stretch>
        </p:blipFill>
        <p:spPr>
          <a:xfrm>
            <a:off x="9017000" y="5029200"/>
            <a:ext cx="2286000" cy="1371600"/>
          </a:xfrm>
          <a:prstGeom prst="rect">
            <a:avLst/>
          </a:prstGeom>
          <a:ln w="12700">
            <a:noFill/>
            <a:prstDash val="solid"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017000" y="5029200"/>
            <a:ext cx="2286000" cy="137160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  <p:sldLayoutId id="2147483782" r:id="rId18"/>
    <p:sldLayoutId id="2147483783" r:id="rId19"/>
    <p:sldLayoutId id="2147483784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7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7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54.png"/><Relationship Id="rId4" Type="http://schemas.openxmlformats.org/officeDocument/2006/relationships/image" Target="../media/image53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48.xml"/><Relationship Id="rId1" Type="http://schemas.openxmlformats.org/officeDocument/2006/relationships/tags" Target="../tags/tag1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59.png"/><Relationship Id="rId2" Type="http://schemas.openxmlformats.org/officeDocument/2006/relationships/slideLayout" Target="../slideLayouts/slideLayout52.xml"/><Relationship Id="rId1" Type="http://schemas.openxmlformats.org/officeDocument/2006/relationships/tags" Target="../tags/tag2.xml"/><Relationship Id="rId6" Type="http://schemas.openxmlformats.org/officeDocument/2006/relationships/image" Target="../media/image58.jpg"/><Relationship Id="rId5" Type="http://schemas.openxmlformats.org/officeDocument/2006/relationships/image" Target="../media/image57.emf"/><Relationship Id="rId10" Type="http://schemas.openxmlformats.org/officeDocument/2006/relationships/image" Target="../media/image62.jpg"/><Relationship Id="rId4" Type="http://schemas.openxmlformats.org/officeDocument/2006/relationships/oleObject" Target="../embeddings/oleObject1.bin"/><Relationship Id="rId9" Type="http://schemas.openxmlformats.org/officeDocument/2006/relationships/image" Target="../media/image61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7" Type="http://schemas.openxmlformats.org/officeDocument/2006/relationships/image" Target="../media/image65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notesSlide" Target="../notesSlides/notesSlid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70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7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79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2.xml"/><Relationship Id="rId4" Type="http://schemas.openxmlformats.org/officeDocument/2006/relationships/image" Target="../media/image8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2.xml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8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69.xml"/><Relationship Id="rId4" Type="http://schemas.openxmlformats.org/officeDocument/2006/relationships/image" Target="../media/image9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7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7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7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02" hasCustomPrompt="1"/>
          </p:nvPr>
        </p:nvSpPr>
        <p:spPr>
          <a:xfrm>
            <a:off x="442913" y="5183248"/>
            <a:ext cx="6993452" cy="76300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600" b="0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600" b="0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2025.3</a:t>
            </a:r>
          </a:p>
          <a:p>
            <a:pPr indent="0" algn="l">
              <a:lnSpc>
                <a:spcPct val="91666"/>
              </a:lnSpc>
            </a:pPr>
            <a:r>
              <a:rPr lang="en-US" sz="1600" b="0" i="0" u="none" strike="noStrike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火山引擎</a:t>
            </a:r>
            <a:endParaRPr lang="en-US" sz="1600" b="0" i="0" u="none" strike="noStrike" dirty="0">
              <a:solidFill>
                <a:srgbClr val="000000"/>
              </a:solidFill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04" hasCustomPrompt="1"/>
          </p:nvPr>
        </p:nvSpPr>
        <p:spPr>
          <a:xfrm>
            <a:off x="442913" y="2022940"/>
            <a:ext cx="11424832" cy="228236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100000"/>
              </a:lnSpc>
              <a:defRPr sz="4800" b="1" i="0" u="none" strike="noStrike" spc="0">
                <a:solidFill>
                  <a:srgbClr val="000000">
                    <a:alpha val="100000"/>
                  </a:srgbClr>
                </a:solidFill>
                <a:latin typeface="Arial"/>
              </a:defRPr>
            </a:lvl1pPr>
          </a:lstStyle>
          <a:p>
            <a:r>
              <a:rPr lang="zh-CN" altLang="en-US" dirty="0"/>
              <a:t>交互式推荐引擎</a:t>
            </a:r>
            <a:br>
              <a:rPr lang="en-US" altLang="zh-CN" sz="4800" b="1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</a:br>
            <a:r>
              <a:rPr lang="en-US" altLang="zh-CN" sz="4800" b="1" i="0" u="none" strike="noStrike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是下一代手机银行的“必选项</a:t>
            </a:r>
            <a:r>
              <a:rPr lang="en-US" altLang="zh-CN" sz="4800" b="1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”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48" hasCustomPrompt="1"/>
          </p:nvPr>
        </p:nvSpPr>
        <p:spPr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典型示例3：用户搜“</a:t>
            </a: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消费贷</a:t>
            </a:r>
            <a:r>
              <a:rPr lang="en-US" sz="24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”</a:t>
            </a:r>
            <a:br>
              <a:rPr lang="en-US" sz="24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</a:br>
            <a:r>
              <a:rPr lang="en-US" sz="20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低质量的搜索推荐能力，很难带来业务转换，一边缺流量 </a:t>
            </a:r>
            <a:r>
              <a:rPr lang="en-US" sz="20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+ </a:t>
            </a:r>
            <a:r>
              <a:rPr lang="en-US" sz="20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一边浪费搜索流量</a:t>
            </a:r>
            <a:br>
              <a:rPr lang="en-US" sz="20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</a:br>
            <a:endParaRPr lang="en-US" sz="2000" b="0" i="0" u="none" strike="noStrike">
              <a:solidFill>
                <a:srgbClr val="000000"/>
              </a:solidFill>
              <a:latin typeface="方正兰亭大黑简体"/>
              <a:ea typeface="方正兰亭大黑简体"/>
              <a:cs typeface="方正兰亭大黑简体"/>
              <a:sym typeface="方正兰亭大黑简体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546279" y="1309725"/>
            <a:ext cx="4987828" cy="5091075"/>
            <a:chOff x="546279" y="1309725"/>
            <a:chExt cx="4987828" cy="5091075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b="3022"/>
            <a:stretch>
              <a:fillRect/>
            </a:stretch>
          </p:blipFill>
          <p:spPr>
            <a:xfrm>
              <a:off x="546279" y="1309726"/>
              <a:ext cx="2422111" cy="5091074"/>
            </a:xfrm>
            <a:prstGeom prst="rect">
              <a:avLst/>
            </a:prstGeom>
            <a:ln w="12700">
              <a:solidFill>
                <a:srgbClr val="A6A6A6">
                  <a:alpha val="100000"/>
                </a:srgbClr>
              </a:solidFill>
              <a:prstDash val="solid"/>
            </a:ln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b="3023"/>
            <a:stretch>
              <a:fillRect/>
            </a:stretch>
          </p:blipFill>
          <p:spPr>
            <a:xfrm>
              <a:off x="3111996" y="1309725"/>
              <a:ext cx="2422111" cy="5091075"/>
            </a:xfrm>
            <a:prstGeom prst="rect">
              <a:avLst/>
            </a:prstGeom>
            <a:ln w="12700">
              <a:solidFill>
                <a:srgbClr val="A6A6A6">
                  <a:alpha val="100000"/>
                </a:srgbClr>
              </a:solidFill>
              <a:prstDash val="solid"/>
            </a:ln>
          </p:spPr>
        </p:pic>
      </p:grpSp>
      <p:sp>
        <p:nvSpPr>
          <p:cNvPr id="6" name="AutoShape 6"/>
          <p:cNvSpPr/>
          <p:nvPr/>
        </p:nvSpPr>
        <p:spPr>
          <a:xfrm>
            <a:off x="-422510" y="95416"/>
            <a:ext cx="12192000" cy="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894533" y="2850289"/>
            <a:ext cx="6573692" cy="3693319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现有技术方案：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第1步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：NLP将用户搜索问题分词为：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【消费】/【消】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【贷】</a:t>
            </a:r>
            <a:b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</a:b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第2步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：并基于分词结果，搜索相关功能、产品、资讯等。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基于本方案，在左图输出结果：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明显出现搜索推荐结果偏差</a:t>
            </a:r>
            <a:b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</a:b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搜索结果典型问题：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不能精准理解用户意图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推荐很多不相关产品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错失流量转换最佳窗口期</a:t>
            </a:r>
          </a:p>
        </p:txBody>
      </p:sp>
      <p:sp>
        <p:nvSpPr>
          <p:cNvPr id="8" name="AutoShape 8"/>
          <p:cNvSpPr/>
          <p:nvPr/>
        </p:nvSpPr>
        <p:spPr>
          <a:xfrm>
            <a:off x="5894533" y="1257288"/>
            <a:ext cx="5380368" cy="147732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用户搜“消费贷”潜在意图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：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消费贷办理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1664FF"/>
              </a:solidFill>
              <a:effectLst/>
              <a:uLnTx/>
              <a:uFillTx/>
              <a:latin typeface="微软雅黑"/>
              <a:ea typeface="微软雅黑"/>
              <a:cs typeface="微软雅黑"/>
              <a:sym typeface="微软雅黑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咨询消费贷产品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1664FF"/>
              </a:solidFill>
              <a:effectLst/>
              <a:uLnTx/>
              <a:uFillTx/>
              <a:latin typeface="微软雅黑"/>
              <a:ea typeface="微软雅黑"/>
              <a:cs typeface="微软雅黑"/>
              <a:sym typeface="微软雅黑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比较不同银行消费贷产品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1664FF"/>
              </a:solidFill>
              <a:effectLst/>
              <a:uLnTx/>
              <a:uFillTx/>
              <a:latin typeface="微软雅黑"/>
              <a:ea typeface="微软雅黑"/>
              <a:cs typeface="微软雅黑"/>
              <a:sym typeface="微软雅黑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消费贷办理优惠活动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政策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1664FF"/>
              </a:solidFill>
              <a:effectLst/>
              <a:uLnTx/>
              <a:uFillTx/>
              <a:latin typeface="微软雅黑"/>
              <a:ea typeface="微软雅黑"/>
              <a:cs typeface="微软雅黑"/>
              <a:sym typeface="微软雅黑"/>
            </a:endParaRPr>
          </a:p>
        </p:txBody>
      </p:sp>
      <p:cxnSp>
        <p:nvCxnSpPr>
          <p:cNvPr id="9" name="Connector 9"/>
          <p:cNvCxnSpPr/>
          <p:nvPr/>
        </p:nvCxnSpPr>
        <p:spPr>
          <a:xfrm>
            <a:off x="5987248" y="2791907"/>
            <a:ext cx="5766602" cy="0"/>
          </a:xfrm>
          <a:prstGeom prst="line">
            <a:avLst/>
          </a:prstGeom>
          <a:noFill/>
          <a:ln w="12700" cap="flat">
            <a:solidFill>
              <a:srgbClr val="BFBFBF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48" hasCustomPrompt="1"/>
          </p:nvPr>
        </p:nvSpPr>
        <p:spPr>
          <a:xfrm>
            <a:off x="442913" y="314392"/>
            <a:ext cx="10015537" cy="47148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方正兰亭大黑简体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深层原因：银行未建立成熟的搜索推荐一体化技术平台 </a:t>
            </a:r>
            <a:r>
              <a:rPr lang="en-US" sz="24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+ </a:t>
            </a:r>
            <a:r>
              <a:rPr lang="en-US" sz="24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运营配套能力</a:t>
            </a:r>
          </a:p>
        </p:txBody>
      </p:sp>
      <p:sp>
        <p:nvSpPr>
          <p:cNvPr id="3" name="Freeform 3"/>
          <p:cNvSpPr/>
          <p:nvPr/>
        </p:nvSpPr>
        <p:spPr>
          <a:xfrm flipV="1">
            <a:off x="812432" y="1201641"/>
            <a:ext cx="10433785" cy="4732434"/>
          </a:xfrm>
          <a:custGeom>
            <a:avLst/>
            <a:gdLst/>
            <a:ahLst/>
            <a:cxnLst/>
            <a:rect l="l" t="t" r="r" b="b"/>
            <a:pathLst>
              <a:path w="10433785" h="4732434">
                <a:moveTo>
                  <a:pt x="10330758" y="4732434"/>
                </a:moveTo>
                <a:lnTo>
                  <a:pt x="103027" y="4732434"/>
                </a:lnTo>
                <a:cubicBezTo>
                  <a:pt x="46126" y="4732434"/>
                  <a:pt x="0" y="4644879"/>
                  <a:pt x="0" y="4536876"/>
                </a:cubicBezTo>
                <a:lnTo>
                  <a:pt x="0" y="763631"/>
                </a:lnTo>
                <a:cubicBezTo>
                  <a:pt x="0" y="655627"/>
                  <a:pt x="46126" y="568072"/>
                  <a:pt x="103027" y="568072"/>
                </a:cubicBezTo>
                <a:lnTo>
                  <a:pt x="909552" y="568072"/>
                </a:lnTo>
                <a:lnTo>
                  <a:pt x="909552" y="0"/>
                </a:lnTo>
                <a:lnTo>
                  <a:pt x="1724055" y="568072"/>
                </a:lnTo>
                <a:lnTo>
                  <a:pt x="10330758" y="568072"/>
                </a:lnTo>
                <a:cubicBezTo>
                  <a:pt x="10387658" y="568072"/>
                  <a:pt x="10433785" y="655627"/>
                  <a:pt x="10433785" y="763631"/>
                </a:cubicBezTo>
                <a:lnTo>
                  <a:pt x="10433785" y="4536876"/>
                </a:lnTo>
                <a:cubicBezTo>
                  <a:pt x="10433785" y="4644879"/>
                  <a:pt x="10387658" y="4732434"/>
                  <a:pt x="10330758" y="4732434"/>
                </a:cubicBezTo>
                <a:close/>
              </a:path>
            </a:pathLst>
          </a:custGeom>
          <a:solidFill>
            <a:srgbClr val="1664FF">
              <a:alpha val="7000"/>
            </a:srgbClr>
          </a:solidFill>
          <a:ln w="25400" cap="flat">
            <a:solidFill>
              <a:srgbClr val="1664FF">
                <a:alpha val="28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4" name="AutoShape 4"/>
          <p:cNvSpPr/>
          <p:nvPr/>
        </p:nvSpPr>
        <p:spPr>
          <a:xfrm>
            <a:off x="1075452" y="1381769"/>
            <a:ext cx="9763998" cy="372057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498600" lvl="1" indent="-228600" algn="l">
              <a:lnSpc>
                <a:spcPct val="116666"/>
              </a:lnSpc>
              <a:buChar char=" "/>
              <a:defRPr/>
            </a:pPr>
            <a:r>
              <a:rPr lang="en-US" sz="18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从目前组织/团队配置来讲，大多数银行：</a:t>
            </a:r>
            <a:endParaRPr lang="en-US" sz="1100"/>
          </a:p>
          <a:p>
            <a:pPr marL="685800" lvl="1" indent="-228600" algn="l">
              <a:lnSpc>
                <a:spcPct val="116666"/>
              </a:lnSpc>
              <a:buClr>
                <a:srgbClr val="000000"/>
              </a:buClr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将搜索场景当成了手机银行APP的一个功能点 + NLP分词&amp;全文检索方式进行开发，导致</a:t>
            </a:r>
            <a:r>
              <a:rPr lang="en-US" sz="1800" b="1" i="0" u="none" strike="noStrike">
                <a:solidFill>
                  <a:srgbClr val="0071FF"/>
                </a:solidFill>
                <a:latin typeface="微软雅黑"/>
                <a:ea typeface="微软雅黑"/>
                <a:cs typeface="微软雅黑"/>
                <a:sym typeface="微软雅黑"/>
              </a:rPr>
              <a:t>可深刻洞察用户意图的流量入口被严重浪费</a:t>
            </a:r>
          </a:p>
          <a:p>
            <a:pPr marL="685800" lvl="1" indent="-228600" algn="l">
              <a:lnSpc>
                <a:spcPct val="116666"/>
              </a:lnSpc>
              <a:buClr>
                <a:srgbClr val="000000"/>
              </a:buClr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现有技术支持模式下，</a:t>
            </a:r>
            <a:r>
              <a:rPr lang="en-US" sz="1800" b="1" i="0" u="none" strike="noStrike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手机银行运营团队 </a:t>
            </a:r>
            <a:r>
              <a:rPr lang="en-US" sz="18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与 </a:t>
            </a:r>
            <a:r>
              <a:rPr lang="en-US" sz="1800" b="1" i="0" u="none" strike="noStrike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业务运营团队 </a:t>
            </a:r>
            <a:r>
              <a:rPr lang="en-US" sz="18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在搜索场景下没有形成真正联动</a:t>
            </a:r>
          </a:p>
          <a:p>
            <a:pPr marL="1143000" lvl="2" indent="-228600" algn="l">
              <a:lnSpc>
                <a:spcPct val="116666"/>
              </a:lnSpc>
              <a:buClr>
                <a:srgbClr val="000000"/>
              </a:buClr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业务运营团队不关注搜索会为他们带来多少流量，也不太会参与为搜索运营场景进行针对性优化</a:t>
            </a:r>
          </a:p>
          <a:p>
            <a:pPr marL="1143000" lvl="2" indent="-228600" algn="l">
              <a:lnSpc>
                <a:spcPct val="116666"/>
              </a:lnSpc>
              <a:buClr>
                <a:srgbClr val="000000"/>
              </a:buClr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手机银行运营团队使用过时的NLP+检索模式，也无法产出高质量结果</a:t>
            </a:r>
          </a:p>
          <a:p>
            <a:pPr marL="1143000" lvl="2" indent="-228600" algn="l">
              <a:lnSpc>
                <a:spcPct val="116666"/>
              </a:lnSpc>
              <a:buClr>
                <a:srgbClr val="000000"/>
              </a:buClr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进而形成了目前循环</a:t>
            </a:r>
          </a:p>
          <a:p>
            <a:pPr marL="685800" lvl="1" indent="-228600" algn="l">
              <a:lnSpc>
                <a:spcPct val="116666"/>
              </a:lnSpc>
              <a:buClr>
                <a:srgbClr val="000000"/>
              </a:buClr>
              <a:buChar char="•"/>
            </a:pPr>
            <a:r>
              <a:rPr lang="en-US" sz="18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用户搜索-&gt;主动表达意向-&gt;搜索推荐结果-&gt;基于用户意图的业务变现</a:t>
            </a:r>
            <a:r>
              <a:rPr lang="en-US" sz="18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，整个全链条体验很差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43" hasCustomPrompt="1"/>
          </p:nvPr>
        </p:nvSpPr>
        <p:spPr>
          <a:xfrm>
            <a:off x="327402" y="2619885"/>
            <a:ext cx="2021515" cy="160251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1500" b="1" i="0" u="none" strike="noStrike" spc="0">
                <a:solidFill>
                  <a:srgbClr val="1664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1500" b="1" i="0" u="none" strike="noStrike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02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44" hasCustomPrompt="1"/>
          </p:nvPr>
        </p:nvSpPr>
        <p:spPr>
          <a:xfrm>
            <a:off x="2365695" y="2896582"/>
            <a:ext cx="4713288" cy="41081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32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zh-CN" altLang="en-US" sz="3200" b="1" i="0" u="none" strike="noStrike" dirty="0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交互式推荐引擎</a:t>
            </a:r>
            <a:r>
              <a:rPr lang="en-US" sz="3200" b="1" i="0" u="none" strike="noStrike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是下一代手机银行的“必选项</a:t>
            </a:r>
            <a:r>
              <a:rPr lang="en-US" sz="3200" b="1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”</a:t>
            </a:r>
          </a:p>
        </p:txBody>
      </p:sp>
      <p:pic>
        <p:nvPicPr>
          <p:cNvPr id="4" name="Picture 4"/>
          <p:cNvPicPr>
            <a:picLocks noGrp="1" noChangeAspect="1"/>
          </p:cNvPicPr>
          <p:nvPr>
            <p:ph type="pic" sz="quarter" idx="46"/>
          </p:nvPr>
        </p:nvPicPr>
        <p:blipFill>
          <a:blip r:embed="rId2"/>
          <a:srcRect t="26533" b="26533"/>
          <a:stretch>
            <a:fillRect/>
          </a:stretch>
        </p:blipFill>
        <p:spPr>
          <a:xfrm>
            <a:off x="7255238" y="2655323"/>
            <a:ext cx="4936761" cy="130414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12" hasCustomPrompt="1"/>
          </p:nvPr>
        </p:nvSpPr>
        <p:spPr>
          <a:xfrm>
            <a:off x="823232" y="2967242"/>
            <a:ext cx="10501994" cy="923517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>
              <a:lnSpc>
                <a:spcPct val="150000"/>
              </a:lnSpc>
              <a:defRPr sz="4000" b="0" i="0" u="none" strike="noStrike" spc="0">
                <a:solidFill>
                  <a:srgbClr val="000000">
                    <a:alpha val="100000"/>
                  </a:srgbClr>
                </a:solidFill>
                <a:latin typeface="FZLanTingHeiS-EB-GB"/>
              </a:defRPr>
            </a:lvl1pPr>
          </a:lstStyle>
          <a:p>
            <a:pPr indent="0" algn="ctr">
              <a:lnSpc>
                <a:spcPct val="150000"/>
              </a:lnSpc>
            </a:pPr>
            <a:r>
              <a:rPr lang="zh-CN" altLang="en-US" sz="4000" b="1" i="0" u="none" strike="noStrike" dirty="0">
                <a:solidFill>
                  <a:srgbClr val="000000"/>
                </a:solidFill>
                <a:latin typeface="FZLanTingHeiS-EB-GB"/>
                <a:ea typeface="FZLanTingHeiS-EB-GB"/>
                <a:cs typeface="FZLanTingHeiS-EB-GB"/>
                <a:sym typeface="FZLanTingHeiS-EB-GB"/>
              </a:rPr>
              <a:t>字节内场经验</a:t>
            </a:r>
            <a:endParaRPr lang="en-US" sz="4000" b="1" i="0" u="none" strike="noStrike" dirty="0">
              <a:solidFill>
                <a:srgbClr val="000000"/>
              </a:solidFill>
              <a:latin typeface="FZLanTingHeiS-EB-GB"/>
              <a:ea typeface="FZLanTingHeiS-EB-GB"/>
              <a:cs typeface="FZLanTingHeiS-EB-GB"/>
              <a:sym typeface="FZLanTingHeiS-EB-GB"/>
            </a:endParaRP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9364980" y="6420961"/>
            <a:ext cx="2743200" cy="36512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ctr">
            <a:noAutofit/>
          </a:bodyPr>
          <a:lstStyle>
            <a:lvl1pPr algn="r">
              <a:lnSpc>
                <a:spcPct val="100000"/>
              </a:lnSpc>
              <a:defRPr sz="1000" b="1" i="1" u="none" strike="noStrike" spc="0">
                <a:solidFill>
                  <a:srgbClr val="898989">
                    <a:alpha val="100000"/>
                  </a:srgbClr>
                </a:solidFill>
                <a:latin typeface="Microsoft YaHei"/>
              </a:defRPr>
            </a:lvl1pPr>
          </a:lstStyle>
          <a:p>
            <a:pPr indent="0" algn="r">
              <a:lnSpc>
                <a:spcPct val="100000"/>
              </a:lnSpc>
            </a:pPr>
            <a:r>
              <a:rPr lang="en-US" sz="1000" b="1" i="1" u="none" strike="noStrike">
                <a:solidFill>
                  <a:srgbClr val="89898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02256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>
            <a:spLocks noGrp="1"/>
          </p:cNvSpPr>
          <p:nvPr>
            <p:ph type="body" sz="quarter" idx="111" hasCustomPrompt="1"/>
          </p:nvPr>
        </p:nvSpPr>
        <p:spPr>
          <a:xfrm>
            <a:off x="442913" y="314392"/>
            <a:ext cx="9499600" cy="43180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i="0" u="none" strike="noStrike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大模型</a:t>
            </a:r>
            <a:r>
              <a:rPr lang="zh-CN" altLang="en-US" sz="2400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赋能下的搜索</a:t>
            </a:r>
            <a:r>
              <a:rPr lang="en-US" altLang="zh-CN" sz="2400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+</a:t>
            </a:r>
            <a:r>
              <a:rPr lang="zh-CN" altLang="en-US" sz="2400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推荐一体化技术</a:t>
            </a:r>
            <a:r>
              <a:rPr lang="en-US" sz="2400" i="0" u="none" strike="noStrike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是用户体验升级的</a:t>
            </a:r>
            <a:r>
              <a:rPr lang="zh-CN" altLang="en-US" sz="2400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关键</a:t>
            </a:r>
            <a:endParaRPr lang="en-US" sz="2400" i="0" u="none" strike="noStrike" dirty="0">
              <a:solidFill>
                <a:srgbClr val="000000"/>
              </a:solidFill>
              <a:latin typeface="微软雅黑"/>
              <a:ea typeface="微软雅黑"/>
              <a:cs typeface="微软雅黑"/>
              <a:sym typeface="微软雅黑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85E81C1-9A30-27FA-5065-72ED20EECF1B}"/>
              </a:ext>
            </a:extLst>
          </p:cNvPr>
          <p:cNvGrpSpPr/>
          <p:nvPr/>
        </p:nvGrpSpPr>
        <p:grpSpPr>
          <a:xfrm>
            <a:off x="3779972" y="3253482"/>
            <a:ext cx="453043" cy="614097"/>
            <a:chOff x="17106900" y="-317505"/>
            <a:chExt cx="1593458" cy="2159924"/>
          </a:xfrm>
        </p:grpSpPr>
        <p:sp>
          <p:nvSpPr>
            <p:cNvPr id="21" name="任意多边形: 形状 158">
              <a:extLst>
                <a:ext uri="{FF2B5EF4-FFF2-40B4-BE49-F238E27FC236}">
                  <a16:creationId xmlns:a16="http://schemas.microsoft.com/office/drawing/2014/main" id="{A9E7C2B6-5A94-729C-F3EE-78BBA3320300}"/>
                </a:ext>
              </a:extLst>
            </p:cNvPr>
            <p:cNvSpPr/>
            <p:nvPr/>
          </p:nvSpPr>
          <p:spPr>
            <a:xfrm>
              <a:off x="17824058" y="-56693"/>
              <a:ext cx="876300" cy="1638300"/>
            </a:xfrm>
            <a:custGeom>
              <a:avLst/>
              <a:gdLst>
                <a:gd name="connsiteX0" fmla="*/ 0 w 876300"/>
                <a:gd name="connsiteY0" fmla="*/ 0 h 1638300"/>
                <a:gd name="connsiteX1" fmla="*/ 419100 w 876300"/>
                <a:gd name="connsiteY1" fmla="*/ 0 h 1638300"/>
                <a:gd name="connsiteX2" fmla="*/ 876300 w 876300"/>
                <a:gd name="connsiteY2" fmla="*/ 838200 h 1638300"/>
                <a:gd name="connsiteX3" fmla="*/ 419100 w 876300"/>
                <a:gd name="connsiteY3" fmla="*/ 1638300 h 1638300"/>
                <a:gd name="connsiteX4" fmla="*/ 76200 w 876300"/>
                <a:gd name="connsiteY4" fmla="*/ 1638300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300" h="1638300">
                  <a:moveTo>
                    <a:pt x="0" y="0"/>
                  </a:moveTo>
                  <a:lnTo>
                    <a:pt x="419100" y="0"/>
                  </a:lnTo>
                  <a:lnTo>
                    <a:pt x="876300" y="838200"/>
                  </a:lnTo>
                  <a:lnTo>
                    <a:pt x="419100" y="1638300"/>
                  </a:lnTo>
                  <a:lnTo>
                    <a:pt x="76200" y="1638300"/>
                  </a:lnTo>
                </a:path>
              </a:pathLst>
            </a:custGeom>
            <a:gradFill flip="none" rotWithShape="1">
              <a:gsLst>
                <a:gs pos="0">
                  <a:schemeClr val="accent1">
                    <a:alpha val="38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0800000" scaled="1"/>
              <a:tileRect/>
            </a:gradFill>
            <a:ln w="6350" cap="flat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2" name="任意多边形: 形状 159">
              <a:extLst>
                <a:ext uri="{FF2B5EF4-FFF2-40B4-BE49-F238E27FC236}">
                  <a16:creationId xmlns:a16="http://schemas.microsoft.com/office/drawing/2014/main" id="{168E2C0C-82A2-F79D-E0D7-BBE9A048582D}"/>
                </a:ext>
              </a:extLst>
            </p:cNvPr>
            <p:cNvSpPr/>
            <p:nvPr/>
          </p:nvSpPr>
          <p:spPr>
            <a:xfrm>
              <a:off x="17106900" y="-317505"/>
              <a:ext cx="1155308" cy="2159924"/>
            </a:xfrm>
            <a:custGeom>
              <a:avLst/>
              <a:gdLst>
                <a:gd name="connsiteX0" fmla="*/ 0 w 876300"/>
                <a:gd name="connsiteY0" fmla="*/ 0 h 1638300"/>
                <a:gd name="connsiteX1" fmla="*/ 419100 w 876300"/>
                <a:gd name="connsiteY1" fmla="*/ 0 h 1638300"/>
                <a:gd name="connsiteX2" fmla="*/ 876300 w 876300"/>
                <a:gd name="connsiteY2" fmla="*/ 838200 h 1638300"/>
                <a:gd name="connsiteX3" fmla="*/ 419100 w 876300"/>
                <a:gd name="connsiteY3" fmla="*/ 1638300 h 1638300"/>
                <a:gd name="connsiteX4" fmla="*/ 76200 w 876300"/>
                <a:gd name="connsiteY4" fmla="*/ 1638300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300" h="1638300">
                  <a:moveTo>
                    <a:pt x="0" y="0"/>
                  </a:moveTo>
                  <a:lnTo>
                    <a:pt x="419100" y="0"/>
                  </a:lnTo>
                  <a:lnTo>
                    <a:pt x="876300" y="838200"/>
                  </a:lnTo>
                  <a:lnTo>
                    <a:pt x="419100" y="1638300"/>
                  </a:lnTo>
                  <a:lnTo>
                    <a:pt x="76200" y="1638300"/>
                  </a:lnTo>
                </a:path>
              </a:pathLst>
            </a:custGeom>
            <a:gradFill flip="none" rotWithShape="1">
              <a:gsLst>
                <a:gs pos="30000">
                  <a:schemeClr val="accent1">
                    <a:alpha val="9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0800000" scaled="1"/>
              <a:tileRect/>
            </a:gradFill>
            <a:ln w="3175" cap="flat">
              <a:gradFill flip="none" rotWithShape="1">
                <a:gsLst>
                  <a:gs pos="36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84D8B12-C900-9652-09E7-0C255004DBB5}"/>
              </a:ext>
            </a:extLst>
          </p:cNvPr>
          <p:cNvGrpSpPr/>
          <p:nvPr/>
        </p:nvGrpSpPr>
        <p:grpSpPr>
          <a:xfrm flipH="1">
            <a:off x="7702684" y="3253481"/>
            <a:ext cx="453043" cy="614097"/>
            <a:chOff x="17106900" y="-317505"/>
            <a:chExt cx="1593458" cy="2159924"/>
          </a:xfrm>
        </p:grpSpPr>
        <p:sp>
          <p:nvSpPr>
            <p:cNvPr id="24" name="任意多边形: 形状 158">
              <a:extLst>
                <a:ext uri="{FF2B5EF4-FFF2-40B4-BE49-F238E27FC236}">
                  <a16:creationId xmlns:a16="http://schemas.microsoft.com/office/drawing/2014/main" id="{1E28ACD2-DB3D-C26B-D0AD-6CB71669C620}"/>
                </a:ext>
              </a:extLst>
            </p:cNvPr>
            <p:cNvSpPr/>
            <p:nvPr/>
          </p:nvSpPr>
          <p:spPr>
            <a:xfrm>
              <a:off x="17824058" y="-56693"/>
              <a:ext cx="876300" cy="1638300"/>
            </a:xfrm>
            <a:custGeom>
              <a:avLst/>
              <a:gdLst>
                <a:gd name="connsiteX0" fmla="*/ 0 w 876300"/>
                <a:gd name="connsiteY0" fmla="*/ 0 h 1638300"/>
                <a:gd name="connsiteX1" fmla="*/ 419100 w 876300"/>
                <a:gd name="connsiteY1" fmla="*/ 0 h 1638300"/>
                <a:gd name="connsiteX2" fmla="*/ 876300 w 876300"/>
                <a:gd name="connsiteY2" fmla="*/ 838200 h 1638300"/>
                <a:gd name="connsiteX3" fmla="*/ 419100 w 876300"/>
                <a:gd name="connsiteY3" fmla="*/ 1638300 h 1638300"/>
                <a:gd name="connsiteX4" fmla="*/ 76200 w 876300"/>
                <a:gd name="connsiteY4" fmla="*/ 1638300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300" h="1638300">
                  <a:moveTo>
                    <a:pt x="0" y="0"/>
                  </a:moveTo>
                  <a:lnTo>
                    <a:pt x="419100" y="0"/>
                  </a:lnTo>
                  <a:lnTo>
                    <a:pt x="876300" y="838200"/>
                  </a:lnTo>
                  <a:lnTo>
                    <a:pt x="419100" y="1638300"/>
                  </a:lnTo>
                  <a:lnTo>
                    <a:pt x="76200" y="1638300"/>
                  </a:lnTo>
                </a:path>
              </a:pathLst>
            </a:custGeom>
            <a:gradFill flip="none" rotWithShape="1">
              <a:gsLst>
                <a:gs pos="0">
                  <a:schemeClr val="accent1">
                    <a:alpha val="38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0800000" scaled="1"/>
              <a:tileRect/>
            </a:gradFill>
            <a:ln w="6350" cap="flat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5" name="任意多边形: 形状 159">
              <a:extLst>
                <a:ext uri="{FF2B5EF4-FFF2-40B4-BE49-F238E27FC236}">
                  <a16:creationId xmlns:a16="http://schemas.microsoft.com/office/drawing/2014/main" id="{3D138961-4CD9-9F7E-712F-2034D3F69B3D}"/>
                </a:ext>
              </a:extLst>
            </p:cNvPr>
            <p:cNvSpPr/>
            <p:nvPr/>
          </p:nvSpPr>
          <p:spPr>
            <a:xfrm>
              <a:off x="17106900" y="-317505"/>
              <a:ext cx="1155308" cy="2159924"/>
            </a:xfrm>
            <a:custGeom>
              <a:avLst/>
              <a:gdLst>
                <a:gd name="connsiteX0" fmla="*/ 0 w 876300"/>
                <a:gd name="connsiteY0" fmla="*/ 0 h 1638300"/>
                <a:gd name="connsiteX1" fmla="*/ 419100 w 876300"/>
                <a:gd name="connsiteY1" fmla="*/ 0 h 1638300"/>
                <a:gd name="connsiteX2" fmla="*/ 876300 w 876300"/>
                <a:gd name="connsiteY2" fmla="*/ 838200 h 1638300"/>
                <a:gd name="connsiteX3" fmla="*/ 419100 w 876300"/>
                <a:gd name="connsiteY3" fmla="*/ 1638300 h 1638300"/>
                <a:gd name="connsiteX4" fmla="*/ 76200 w 876300"/>
                <a:gd name="connsiteY4" fmla="*/ 1638300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300" h="1638300">
                  <a:moveTo>
                    <a:pt x="0" y="0"/>
                  </a:moveTo>
                  <a:lnTo>
                    <a:pt x="419100" y="0"/>
                  </a:lnTo>
                  <a:lnTo>
                    <a:pt x="876300" y="838200"/>
                  </a:lnTo>
                  <a:lnTo>
                    <a:pt x="419100" y="1638300"/>
                  </a:lnTo>
                  <a:lnTo>
                    <a:pt x="76200" y="1638300"/>
                  </a:lnTo>
                </a:path>
              </a:pathLst>
            </a:custGeom>
            <a:gradFill flip="none" rotWithShape="1">
              <a:gsLst>
                <a:gs pos="30000">
                  <a:schemeClr val="accent1">
                    <a:alpha val="9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0800000" scaled="1"/>
              <a:tileRect/>
            </a:gradFill>
            <a:ln w="3175" cap="flat">
              <a:gradFill flip="none" rotWithShape="1">
                <a:gsLst>
                  <a:gs pos="36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4" name="AutoShape 14"/>
          <p:cNvSpPr/>
          <p:nvPr/>
        </p:nvSpPr>
        <p:spPr>
          <a:xfrm>
            <a:off x="4590287" y="2193372"/>
            <a:ext cx="2698143" cy="343797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1F2329"/>
              </a:solidFill>
              <a:effectLst/>
              <a:uLnTx/>
              <a:uFillTx/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30" name="同侧圆角矩形 5">
            <a:extLst>
              <a:ext uri="{FF2B5EF4-FFF2-40B4-BE49-F238E27FC236}">
                <a16:creationId xmlns:a16="http://schemas.microsoft.com/office/drawing/2014/main" id="{EF27AA23-3E68-172D-B061-EF972819DE8E}"/>
              </a:ext>
            </a:extLst>
          </p:cNvPr>
          <p:cNvSpPr/>
          <p:nvPr/>
        </p:nvSpPr>
        <p:spPr>
          <a:xfrm>
            <a:off x="509588" y="1380452"/>
            <a:ext cx="3144497" cy="700744"/>
          </a:xfrm>
          <a:prstGeom prst="round2SameRect">
            <a:avLst/>
          </a:prstGeom>
          <a:gradFill flip="none" rotWithShape="1">
            <a:gsLst>
              <a:gs pos="79000">
                <a:srgbClr val="1664FF"/>
              </a:gs>
              <a:gs pos="0">
                <a:srgbClr val="1664FF">
                  <a:lumMod val="40000"/>
                  <a:lumOff val="60000"/>
                </a:srgbClr>
              </a:gs>
            </a:gsLst>
            <a:lin ang="9000000" scaled="0"/>
            <a:tileRect/>
          </a:gradFill>
          <a:ln w="6350" cap="flat" cmpd="sng" algn="ctr">
            <a:gradFill>
              <a:gsLst>
                <a:gs pos="0">
                  <a:sysClr val="window" lastClr="FFFFFF"/>
                </a:gs>
                <a:gs pos="36000">
                  <a:srgbClr val="1664FF">
                    <a:lumMod val="45000"/>
                    <a:lumOff val="55000"/>
                  </a:srgbClr>
                </a:gs>
                <a:gs pos="64000">
                  <a:srgbClr val="1664FF">
                    <a:lumMod val="45000"/>
                    <a:lumOff val="55000"/>
                  </a:srgbClr>
                </a:gs>
                <a:gs pos="100000">
                  <a:srgbClr val="1664FF">
                    <a:lumMod val="20000"/>
                    <a:lumOff val="80000"/>
                  </a:srgbClr>
                </a:gs>
              </a:gsLst>
              <a:lin ang="5400000" scaled="1"/>
            </a:gradFill>
            <a:prstDash val="solid"/>
            <a:miter lim="800000"/>
          </a:ln>
          <a:effectLst>
            <a:outerShdw blurRad="241300" dist="88900" dir="2700000" algn="tl" rotWithShape="0">
              <a:srgbClr val="1664FF">
                <a:alpha val="10000"/>
              </a:srgbClr>
            </a:outerShdw>
          </a:effectLst>
          <a:scene3d>
            <a:camera prst="orthographicFront"/>
            <a:lightRig rig="contrasting" dir="t"/>
          </a:scene3d>
          <a:sp3d extrusionH="50800"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SC"/>
                <a:ea typeface="Noto Sans SC"/>
                <a:cs typeface="Noto Sans SC"/>
                <a:sym typeface="Noto Sans SC"/>
              </a:rPr>
              <a:t>搜索引擎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SC"/>
              <a:ea typeface="Noto Sans SC"/>
              <a:cs typeface="Noto Sans SC"/>
              <a:sym typeface="Noto Sans SC"/>
            </a:endParaRP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SC"/>
                <a:ea typeface="Noto Sans SC"/>
                <a:cs typeface="Noto Sans SC"/>
                <a:sym typeface="Noto Sans SC"/>
              </a:rPr>
              <a:t>（人找信息）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9875638-ABAC-D427-871B-4ACCED1FB57D}"/>
              </a:ext>
            </a:extLst>
          </p:cNvPr>
          <p:cNvSpPr/>
          <p:nvPr/>
        </p:nvSpPr>
        <p:spPr>
          <a:xfrm>
            <a:off x="509588" y="2081196"/>
            <a:ext cx="3144497" cy="3424459"/>
          </a:xfrm>
          <a:prstGeom prst="rect">
            <a:avLst/>
          </a:prstGeom>
          <a:solidFill>
            <a:sysClr val="window" lastClr="FFFFFF">
              <a:alpha val="78000"/>
            </a:sysClr>
          </a:solidFill>
          <a:ln w="9525" cap="flat" cmpd="sng" algn="ctr">
            <a:solidFill>
              <a:sysClr val="window" lastClr="FFFFFF">
                <a:lumMod val="95000"/>
                <a:alpha val="50000"/>
              </a:sysClr>
            </a:solidFill>
            <a:prstDash val="solid"/>
            <a:miter lim="800000"/>
          </a:ln>
          <a:effectLst>
            <a:outerShdw blurRad="406400" dist="203200" dir="5400000" algn="ctr" rotWithShape="0">
              <a:srgbClr val="0E1046">
                <a:alpha val="15171"/>
              </a:srgb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Noto Sans SC"/>
                <a:ea typeface="Noto Sans SC"/>
                <a:cs typeface="Noto Sans SC"/>
                <a:sym typeface="Noto Sans SC"/>
              </a:rPr>
              <a:t>Query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1664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03200" marR="0" lvl="0" indent="-2032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F2329"/>
              </a:buClr>
              <a:buSzTx/>
              <a:buFont typeface="Arial"/>
              <a:buChar char="•"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1F2329"/>
                </a:solidFill>
                <a:effectLst/>
                <a:uLnTx/>
                <a:uFillTx/>
                <a:latin typeface="Noto Sans SC"/>
                <a:ea typeface="Noto Sans SC"/>
                <a:cs typeface="Noto Sans SC"/>
                <a:sym typeface="Noto Sans SC"/>
              </a:rPr>
              <a:t>搜索长度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1F2329"/>
                </a:solidFill>
                <a:effectLst/>
                <a:uLnTx/>
                <a:uFillTx/>
                <a:latin typeface="Noto Sans SC"/>
                <a:ea typeface="Noto Sans SC"/>
                <a:cs typeface="Noto Sans SC"/>
                <a:sym typeface="Noto Sans SC"/>
              </a:rPr>
              <a:t>：用户在输入栏的平均查询长度从2.9提升到6.8，并持续增长</a:t>
            </a:r>
          </a:p>
          <a:p>
            <a:pPr marL="203200" marR="0" lvl="0" indent="-2032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F2329"/>
              </a:buClr>
              <a:buSzTx/>
              <a:buFont typeface="Arial"/>
              <a:buChar char="•"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1F2329"/>
                </a:solidFill>
                <a:effectLst/>
                <a:uLnTx/>
                <a:uFillTx/>
                <a:latin typeface="Noto Sans SC"/>
                <a:ea typeface="Noto Sans SC"/>
                <a:cs typeface="Noto Sans SC"/>
                <a:sym typeface="Noto Sans SC"/>
              </a:rPr>
              <a:t>搜索内容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F2329"/>
                </a:solidFill>
                <a:effectLst/>
                <a:uLnTx/>
                <a:uFillTx/>
                <a:latin typeface="Noto Sans SC"/>
                <a:ea typeface="Noto Sans SC"/>
                <a:cs typeface="Noto Sans SC"/>
                <a:sym typeface="Noto Sans SC"/>
              </a:rPr>
              <a:t>：输入内容从信息查找、到提问咨询、到交互式对话；覆盖咨讯、商品、服务、知识等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1F2329"/>
              </a:solidFill>
              <a:effectLst/>
              <a:uLnTx/>
              <a:uFillTx/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32" name="同侧圆角矩形 5">
            <a:extLst>
              <a:ext uri="{FF2B5EF4-FFF2-40B4-BE49-F238E27FC236}">
                <a16:creationId xmlns:a16="http://schemas.microsoft.com/office/drawing/2014/main" id="{95E5F46A-35DE-A97D-75E4-006CA873B38C}"/>
              </a:ext>
            </a:extLst>
          </p:cNvPr>
          <p:cNvSpPr/>
          <p:nvPr/>
        </p:nvSpPr>
        <p:spPr>
          <a:xfrm>
            <a:off x="4434710" y="1397701"/>
            <a:ext cx="3144497" cy="700744"/>
          </a:xfrm>
          <a:prstGeom prst="round2SameRect">
            <a:avLst/>
          </a:prstGeom>
          <a:gradFill flip="none" rotWithShape="1">
            <a:gsLst>
              <a:gs pos="79000">
                <a:srgbClr val="1664FF"/>
              </a:gs>
              <a:gs pos="0">
                <a:srgbClr val="1664FF">
                  <a:lumMod val="40000"/>
                  <a:lumOff val="60000"/>
                </a:srgbClr>
              </a:gs>
            </a:gsLst>
            <a:lin ang="9000000" scaled="0"/>
            <a:tileRect/>
          </a:gradFill>
          <a:ln w="6350" cap="flat" cmpd="sng" algn="ctr">
            <a:gradFill>
              <a:gsLst>
                <a:gs pos="0">
                  <a:sysClr val="window" lastClr="FFFFFF"/>
                </a:gs>
                <a:gs pos="36000">
                  <a:srgbClr val="1664FF">
                    <a:lumMod val="45000"/>
                    <a:lumOff val="55000"/>
                  </a:srgbClr>
                </a:gs>
                <a:gs pos="64000">
                  <a:srgbClr val="1664FF">
                    <a:lumMod val="45000"/>
                    <a:lumOff val="55000"/>
                  </a:srgbClr>
                </a:gs>
                <a:gs pos="100000">
                  <a:srgbClr val="1664FF">
                    <a:lumMod val="20000"/>
                    <a:lumOff val="80000"/>
                  </a:srgbClr>
                </a:gs>
              </a:gsLst>
              <a:lin ang="5400000" scaled="1"/>
            </a:gradFill>
            <a:prstDash val="solid"/>
            <a:miter lim="800000"/>
          </a:ln>
          <a:effectLst>
            <a:outerShdw blurRad="241300" dist="88900" dir="2700000" algn="tl" rotWithShape="0">
              <a:srgbClr val="1664FF">
                <a:alpha val="10000"/>
              </a:srgbClr>
            </a:outerShdw>
          </a:effectLst>
          <a:scene3d>
            <a:camera prst="orthographicFront"/>
            <a:lightRig rig="contrasting" dir="t"/>
          </a:scene3d>
          <a:sp3d extrusionH="50800"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zh-CN" altLang="en-US" sz="1800" b="1" dirty="0">
                <a:solidFill>
                  <a:srgbClr val="FFFFFF"/>
                </a:solidFill>
              </a:rPr>
              <a:t>交互式搜推引擎</a:t>
            </a:r>
            <a:endParaRPr lang="en-US" altLang="zh-CN" sz="1800" b="1" dirty="0">
              <a:solidFill>
                <a:srgbClr val="FFFFFF"/>
              </a:solidFill>
            </a:endParaRP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zh-CN" altLang="en-US" sz="1800" dirty="0">
                <a:solidFill>
                  <a:srgbClr val="FFFFFF"/>
                </a:solidFill>
              </a:rPr>
              <a:t>（大模型搜推一体）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E7D9FB9-6CD7-2FB6-159E-D0C0069EE80B}"/>
              </a:ext>
            </a:extLst>
          </p:cNvPr>
          <p:cNvSpPr/>
          <p:nvPr/>
        </p:nvSpPr>
        <p:spPr>
          <a:xfrm>
            <a:off x="4434710" y="2098445"/>
            <a:ext cx="3144497" cy="3424459"/>
          </a:xfrm>
          <a:prstGeom prst="rect">
            <a:avLst/>
          </a:prstGeom>
          <a:solidFill>
            <a:sysClr val="window" lastClr="FFFFFF">
              <a:alpha val="78000"/>
            </a:sysClr>
          </a:solidFill>
          <a:ln w="9525" cap="flat" cmpd="sng" algn="ctr">
            <a:solidFill>
              <a:sysClr val="window" lastClr="FFFFFF">
                <a:lumMod val="95000"/>
                <a:alpha val="50000"/>
              </a:sysClr>
            </a:solidFill>
            <a:prstDash val="solid"/>
            <a:miter lim="800000"/>
          </a:ln>
          <a:effectLst>
            <a:outerShdw blurRad="406400" dist="203200" dir="5400000" algn="ctr" rotWithShape="0">
              <a:srgbClr val="0E1046">
                <a:alpha val="15171"/>
              </a:srgb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Noto Sans SC"/>
                <a:ea typeface="Noto Sans SC"/>
                <a:cs typeface="Noto Sans SC"/>
                <a:sym typeface="Noto Sans SC"/>
              </a:rPr>
              <a:t>Query + Behavior + Chat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1664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03200" marR="0" lvl="0" indent="-2032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F2329"/>
              </a:buClr>
              <a:buSzTx/>
              <a:buFont typeface="Arial"/>
              <a:buChar char="•"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1F2329"/>
                </a:solidFill>
                <a:effectLst/>
                <a:uLnTx/>
                <a:uFillTx/>
                <a:latin typeface="Noto Sans SC"/>
                <a:ea typeface="Noto Sans SC"/>
                <a:cs typeface="Noto Sans SC"/>
                <a:sym typeface="Noto Sans SC"/>
              </a:rPr>
              <a:t>交互方式融合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F2329"/>
                </a:solidFill>
                <a:effectLst/>
                <a:uLnTx/>
                <a:uFillTx/>
                <a:latin typeface="Noto Sans SC"/>
                <a:ea typeface="Noto Sans SC"/>
                <a:cs typeface="Noto Sans SC"/>
                <a:sym typeface="Noto Sans SC"/>
              </a:rPr>
              <a:t>：用户行为视角，无论是GUI还是CUI，搜和推都呈现交替和融合趋势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1F2329"/>
              </a:solidFill>
              <a:effectLst/>
              <a:uLnTx/>
              <a:uFillTx/>
              <a:latin typeface="Noto Sans SC"/>
              <a:ea typeface="Noto Sans SC"/>
              <a:cs typeface="Noto Sans SC"/>
              <a:sym typeface="Noto Sans SC"/>
            </a:endParaRPr>
          </a:p>
          <a:p>
            <a:pPr marL="203200" marR="0" lvl="0" indent="-2032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F2329"/>
              </a:buClr>
              <a:buSzTx/>
              <a:buFont typeface="Arial"/>
              <a:buChar char="•"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1F2329"/>
                </a:solidFill>
                <a:effectLst/>
                <a:uLnTx/>
                <a:uFillTx/>
                <a:latin typeface="Noto Sans SC"/>
                <a:ea typeface="Noto Sans SC"/>
                <a:cs typeface="Noto Sans SC"/>
                <a:sym typeface="Noto Sans SC"/>
              </a:rPr>
              <a:t>多模态对齐：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F2329"/>
                </a:solidFill>
                <a:effectLst/>
                <a:uLnTx/>
                <a:uFillTx/>
                <a:latin typeface="Noto Sans SC"/>
                <a:ea typeface="Noto Sans SC"/>
                <a:cs typeface="Noto Sans SC"/>
                <a:sym typeface="Noto Sans SC"/>
              </a:rPr>
              <a:t>生成式AI的发展，使得机器理解不同模态数据（文本、图片、行为序列）能力更强、范式更统一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1F2329"/>
              </a:solidFill>
              <a:effectLst/>
              <a:uLnTx/>
              <a:uFillTx/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36" name="同侧圆角矩形 5">
            <a:extLst>
              <a:ext uri="{FF2B5EF4-FFF2-40B4-BE49-F238E27FC236}">
                <a16:creationId xmlns:a16="http://schemas.microsoft.com/office/drawing/2014/main" id="{FAE905B2-4826-0680-4534-9615AFF39CFB}"/>
              </a:ext>
            </a:extLst>
          </p:cNvPr>
          <p:cNvSpPr/>
          <p:nvPr/>
        </p:nvSpPr>
        <p:spPr>
          <a:xfrm>
            <a:off x="8280299" y="1380452"/>
            <a:ext cx="3144497" cy="700744"/>
          </a:xfrm>
          <a:prstGeom prst="round2SameRect">
            <a:avLst/>
          </a:prstGeom>
          <a:gradFill flip="none" rotWithShape="1">
            <a:gsLst>
              <a:gs pos="79000">
                <a:srgbClr val="1664FF"/>
              </a:gs>
              <a:gs pos="0">
                <a:srgbClr val="1664FF">
                  <a:lumMod val="40000"/>
                  <a:lumOff val="60000"/>
                </a:srgbClr>
              </a:gs>
            </a:gsLst>
            <a:lin ang="9000000" scaled="0"/>
            <a:tileRect/>
          </a:gradFill>
          <a:ln w="6350" cap="flat" cmpd="sng" algn="ctr">
            <a:gradFill>
              <a:gsLst>
                <a:gs pos="0">
                  <a:sysClr val="window" lastClr="FFFFFF"/>
                </a:gs>
                <a:gs pos="36000">
                  <a:srgbClr val="1664FF">
                    <a:lumMod val="45000"/>
                    <a:lumOff val="55000"/>
                  </a:srgbClr>
                </a:gs>
                <a:gs pos="64000">
                  <a:srgbClr val="1664FF">
                    <a:lumMod val="45000"/>
                    <a:lumOff val="55000"/>
                  </a:srgbClr>
                </a:gs>
                <a:gs pos="100000">
                  <a:srgbClr val="1664FF">
                    <a:lumMod val="20000"/>
                    <a:lumOff val="80000"/>
                  </a:srgbClr>
                </a:gs>
              </a:gsLst>
              <a:lin ang="5400000" scaled="1"/>
            </a:gradFill>
            <a:prstDash val="solid"/>
            <a:miter lim="800000"/>
          </a:ln>
          <a:effectLst>
            <a:outerShdw blurRad="241300" dist="88900" dir="2700000" algn="tl" rotWithShape="0">
              <a:srgbClr val="1664FF">
                <a:alpha val="10000"/>
              </a:srgbClr>
            </a:outerShdw>
          </a:effectLst>
          <a:scene3d>
            <a:camera prst="orthographicFront"/>
            <a:lightRig rig="contrasting" dir="t"/>
          </a:scene3d>
          <a:sp3d extrusionH="50800"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SC"/>
                <a:ea typeface="Noto Sans SC"/>
                <a:cs typeface="Noto Sans SC"/>
                <a:sym typeface="Noto Sans SC"/>
              </a:rPr>
              <a:t>推荐系统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SC"/>
              <a:ea typeface="Noto Sans SC"/>
              <a:cs typeface="Noto Sans SC"/>
              <a:sym typeface="Noto Sans SC"/>
            </a:endParaRP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SC"/>
                <a:ea typeface="Noto Sans SC"/>
                <a:cs typeface="Noto Sans SC"/>
                <a:sym typeface="Noto Sans SC"/>
              </a:rPr>
              <a:t>（信息找人）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2D54484-779C-9EDE-66EB-5BF0A0B26477}"/>
              </a:ext>
            </a:extLst>
          </p:cNvPr>
          <p:cNvSpPr/>
          <p:nvPr/>
        </p:nvSpPr>
        <p:spPr>
          <a:xfrm>
            <a:off x="8280299" y="2081196"/>
            <a:ext cx="3144497" cy="3424459"/>
          </a:xfrm>
          <a:prstGeom prst="rect">
            <a:avLst/>
          </a:prstGeom>
          <a:solidFill>
            <a:sysClr val="window" lastClr="FFFFFF">
              <a:alpha val="78000"/>
            </a:sysClr>
          </a:solidFill>
          <a:ln w="9525" cap="flat" cmpd="sng" algn="ctr">
            <a:solidFill>
              <a:sysClr val="window" lastClr="FFFFFF">
                <a:lumMod val="95000"/>
                <a:alpha val="50000"/>
              </a:sysClr>
            </a:solidFill>
            <a:prstDash val="solid"/>
            <a:miter lim="800000"/>
          </a:ln>
          <a:effectLst>
            <a:outerShdw blurRad="406400" dist="203200" dir="5400000" algn="ctr" rotWithShape="0">
              <a:srgbClr val="0E1046">
                <a:alpha val="15171"/>
              </a:srgb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Noto Sans SC"/>
                <a:ea typeface="Noto Sans SC"/>
                <a:cs typeface="Noto Sans SC"/>
                <a:sym typeface="Noto Sans SC"/>
              </a:rPr>
              <a:t>Behavior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1664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03200" marR="0" lvl="0" indent="-2032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F2329"/>
              </a:buClr>
              <a:buSzTx/>
              <a:buFont typeface="Arial"/>
              <a:buChar char="•"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1F2329"/>
                </a:solidFill>
                <a:effectLst/>
                <a:uLnTx/>
                <a:uFillTx/>
                <a:latin typeface="Noto Sans SC"/>
                <a:ea typeface="Noto Sans SC"/>
                <a:cs typeface="Noto Sans SC"/>
                <a:sym typeface="Noto Sans SC"/>
              </a:rPr>
              <a:t>行为长度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F2329"/>
                </a:solidFill>
                <a:effectLst/>
                <a:uLnTx/>
                <a:uFillTx/>
                <a:latin typeface="Noto Sans SC"/>
                <a:ea typeface="Noto Sans SC"/>
                <a:cs typeface="Noto Sans SC"/>
                <a:sym typeface="Noto Sans SC"/>
              </a:rPr>
              <a:t>：用户在网络上的行为长度从数十提升到数千，并持续增长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1F2329"/>
              </a:solidFill>
              <a:effectLst/>
              <a:uLnTx/>
              <a:uFillTx/>
              <a:latin typeface="Noto Sans SC"/>
              <a:ea typeface="Noto Sans SC"/>
              <a:cs typeface="Noto Sans SC"/>
              <a:sym typeface="Noto Sans SC"/>
            </a:endParaRPr>
          </a:p>
          <a:p>
            <a:pPr marL="203200" marR="0" lvl="0" indent="-2032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F2329"/>
              </a:buClr>
              <a:buSzTx/>
              <a:buFont typeface="Arial"/>
              <a:buChar char="•"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1F2329"/>
                </a:solidFill>
                <a:effectLst/>
                <a:uLnTx/>
                <a:uFillTx/>
                <a:latin typeface="Noto Sans SC"/>
                <a:ea typeface="Noto Sans SC"/>
                <a:cs typeface="Noto Sans SC"/>
                <a:sym typeface="Noto Sans SC"/>
              </a:rPr>
              <a:t>行为种类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F2329"/>
                </a:solidFill>
                <a:effectLst/>
                <a:uLnTx/>
                <a:uFillTx/>
                <a:latin typeface="Noto Sans SC"/>
                <a:ea typeface="Noto Sans SC"/>
                <a:cs typeface="Noto Sans SC"/>
                <a:sym typeface="Noto Sans SC"/>
              </a:rPr>
              <a:t>：用户行为类型丰富，包括浏览、点击、观看、点赞、收藏、评论、购买、对话、dislike、客服咨询、投诉等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1F2329"/>
              </a:solidFill>
              <a:effectLst/>
              <a:uLnTx/>
              <a:uFillTx/>
              <a:latin typeface="Noto Sans SC"/>
              <a:ea typeface="Noto Sans SC"/>
              <a:cs typeface="Noto Sans SC"/>
              <a:sym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3535638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11" hasCustomPrompt="1"/>
          </p:nvPr>
        </p:nvSpPr>
        <p:spPr>
          <a:xfrm>
            <a:off x="442913" y="314392"/>
            <a:ext cx="9499600" cy="43180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zh-CN" altLang="en-US" dirty="0">
                <a:solidFill>
                  <a:srgbClr val="000000"/>
                </a:solidFill>
                <a:ea typeface="微软雅黑"/>
                <a:cs typeface="微软雅黑"/>
                <a:sym typeface="微软雅黑"/>
              </a:rPr>
              <a:t>字节内场经验</a:t>
            </a:r>
            <a:r>
              <a:rPr lang="en-US" sz="2400" b="0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：</a:t>
            </a:r>
            <a:r>
              <a:rPr lang="en-US" sz="2400" b="0" i="0" u="none" strike="noStrike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用户旅途视角看搜推</a:t>
            </a:r>
            <a:r>
              <a:rPr lang="zh-CN" altLang="en-US" sz="2400" b="0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（以电商为例）</a:t>
            </a:r>
            <a:endParaRPr lang="en-US" sz="2400" b="0" i="0" u="none" strike="noStrike" dirty="0">
              <a:solidFill>
                <a:srgbClr val="000000"/>
              </a:solidFill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80525" y="870539"/>
            <a:ext cx="8830950" cy="5730476"/>
          </a:xfrm>
          <a:prstGeom prst="rect">
            <a:avLst/>
          </a:prstGeom>
          <a:ln w="12700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398794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11" hasCustomPrompt="1"/>
          </p:nvPr>
        </p:nvSpPr>
        <p:spPr>
          <a:xfrm>
            <a:off x="442913" y="314392"/>
            <a:ext cx="9499600" cy="43180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zh-CN" altLang="en-US" dirty="0">
                <a:solidFill>
                  <a:srgbClr val="000000"/>
                </a:solidFill>
                <a:ea typeface="微软雅黑"/>
                <a:cs typeface="微软雅黑"/>
                <a:sym typeface="微软雅黑"/>
              </a:rPr>
              <a:t>字节内场经验</a:t>
            </a:r>
            <a:r>
              <a:rPr lang="en-US" sz="2400" b="0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：</a:t>
            </a:r>
            <a:r>
              <a:rPr lang="zh-CN" altLang="en-US" sz="2400" b="0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搜索推荐线上场景总览（</a:t>
            </a:r>
            <a:r>
              <a:rPr lang="en-US" altLang="zh-CN" sz="2400" b="0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Query Suggestion</a:t>
            </a:r>
            <a:r>
              <a:rPr lang="zh-CN" altLang="en-US" sz="2400" b="0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）</a:t>
            </a:r>
            <a:endParaRPr lang="en-US" sz="2400" b="0" i="0" u="none" strike="noStrike" dirty="0">
              <a:solidFill>
                <a:srgbClr val="000000"/>
              </a:solidFill>
              <a:latin typeface="微软雅黑"/>
              <a:ea typeface="微软雅黑"/>
              <a:cs typeface="微软雅黑"/>
              <a:sym typeface="微软雅黑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14ABC17-ACC3-B6E7-9748-7EB2BCBAF3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3565"/>
              </p:ext>
            </p:extLst>
          </p:nvPr>
        </p:nvGraphicFramePr>
        <p:xfrm>
          <a:off x="384629" y="956647"/>
          <a:ext cx="9260117" cy="5161127"/>
        </p:xfrm>
        <a:graphic>
          <a:graphicData uri="http://schemas.openxmlformats.org/drawingml/2006/table">
            <a:tbl>
              <a:tblPr/>
              <a:tblGrid>
                <a:gridCol w="2355569">
                  <a:extLst>
                    <a:ext uri="{9D8B030D-6E8A-4147-A177-3AD203B41FA5}">
                      <a16:colId xmlns:a16="http://schemas.microsoft.com/office/drawing/2014/main" val="3326868763"/>
                    </a:ext>
                  </a:extLst>
                </a:gridCol>
                <a:gridCol w="986364">
                  <a:extLst>
                    <a:ext uri="{9D8B030D-6E8A-4147-A177-3AD203B41FA5}">
                      <a16:colId xmlns:a16="http://schemas.microsoft.com/office/drawing/2014/main" val="1304733968"/>
                    </a:ext>
                  </a:extLst>
                </a:gridCol>
                <a:gridCol w="986364">
                  <a:extLst>
                    <a:ext uri="{9D8B030D-6E8A-4147-A177-3AD203B41FA5}">
                      <a16:colId xmlns:a16="http://schemas.microsoft.com/office/drawing/2014/main" val="2196532456"/>
                    </a:ext>
                  </a:extLst>
                </a:gridCol>
                <a:gridCol w="986364">
                  <a:extLst>
                    <a:ext uri="{9D8B030D-6E8A-4147-A177-3AD203B41FA5}">
                      <a16:colId xmlns:a16="http://schemas.microsoft.com/office/drawing/2014/main" val="969423168"/>
                    </a:ext>
                  </a:extLst>
                </a:gridCol>
                <a:gridCol w="986364">
                  <a:extLst>
                    <a:ext uri="{9D8B030D-6E8A-4147-A177-3AD203B41FA5}">
                      <a16:colId xmlns:a16="http://schemas.microsoft.com/office/drawing/2014/main" val="2606135626"/>
                    </a:ext>
                  </a:extLst>
                </a:gridCol>
                <a:gridCol w="986364">
                  <a:extLst>
                    <a:ext uri="{9D8B030D-6E8A-4147-A177-3AD203B41FA5}">
                      <a16:colId xmlns:a16="http://schemas.microsoft.com/office/drawing/2014/main" val="2511429890"/>
                    </a:ext>
                  </a:extLst>
                </a:gridCol>
                <a:gridCol w="986364">
                  <a:extLst>
                    <a:ext uri="{9D8B030D-6E8A-4147-A177-3AD203B41FA5}">
                      <a16:colId xmlns:a16="http://schemas.microsoft.com/office/drawing/2014/main" val="2119588061"/>
                    </a:ext>
                  </a:extLst>
                </a:gridCol>
                <a:gridCol w="986364">
                  <a:extLst>
                    <a:ext uri="{9D8B030D-6E8A-4147-A177-3AD203B41FA5}">
                      <a16:colId xmlns:a16="http://schemas.microsoft.com/office/drawing/2014/main" val="2779041775"/>
                    </a:ext>
                  </a:extLst>
                </a:gridCol>
              </a:tblGrid>
              <a:tr h="403884">
                <a:tc>
                  <a:txBody>
                    <a:bodyPr/>
                    <a:lstStyle/>
                    <a:p>
                      <a:pPr fontAlgn="t"/>
                      <a:br>
                        <a:rPr lang="zh-CN" altLang="en-US" sz="10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endParaRPr lang="zh-CN" altLang="en-US" sz="10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头条</a:t>
                      </a:r>
                      <a:endParaRPr lang="en-US" altLang="zh-CN" sz="12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 anchor="ctr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西瓜</a:t>
                      </a:r>
                    </a:p>
                  </a:txBody>
                  <a:tcPr marL="20920" marR="20920" marT="20920" marB="20920" anchor="ctr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2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抖音</a:t>
                      </a:r>
                    </a:p>
                  </a:txBody>
                  <a:tcPr marL="20920" marR="20920" marT="20920" marB="20920" anchor="ctr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2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火山</a:t>
                      </a:r>
                    </a:p>
                  </a:txBody>
                  <a:tcPr marL="20920" marR="20920" marT="20920" marB="20920" anchor="ctr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TikTok</a:t>
                      </a:r>
                    </a:p>
                  </a:txBody>
                  <a:tcPr marL="20920" marR="20920" marT="20920" marB="20920" anchor="ctr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剪映</a:t>
                      </a:r>
                    </a:p>
                  </a:txBody>
                  <a:tcPr marL="20920" marR="20920" marT="20920" marB="20920" anchor="ctr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懂车帝</a:t>
                      </a:r>
                    </a:p>
                  </a:txBody>
                  <a:tcPr marL="20920" marR="20920" marT="20920" marB="20920" anchor="ctr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9983135"/>
                  </a:ext>
                </a:extLst>
              </a:tr>
              <a:tr h="266351">
                <a:tc>
                  <a:txBody>
                    <a:bodyPr/>
                    <a:lstStyle/>
                    <a:p>
                      <a:pPr fontAlgn="t"/>
                      <a:r>
                        <a:rPr lang="en-US" sz="10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Suggestion</a:t>
                      </a: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None/>
                      </a:pPr>
                      <a:endParaRPr lang="zh-CN" altLang="en-US" sz="1000" b="1" dirty="0">
                        <a:effectLst/>
                      </a:endParaRP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5002657"/>
                  </a:ext>
                </a:extLst>
              </a:tr>
              <a:tr h="249494">
                <a:tc>
                  <a:txBody>
                    <a:bodyPr/>
                    <a:lstStyle/>
                    <a:p>
                      <a:pPr fontAlgn="t"/>
                      <a:r>
                        <a:rPr lang="en-US" sz="10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feed</a:t>
                      </a:r>
                      <a:r>
                        <a:rPr lang="zh-CN" altLang="en-US" sz="10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相关词</a:t>
                      </a: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endParaRPr lang="zh-CN" altLang="en-US" sz="10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3641485"/>
                  </a:ext>
                </a:extLst>
              </a:tr>
              <a:tr h="249494"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0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搜索框推荐词</a:t>
                      </a: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endParaRPr lang="zh-CN" altLang="en-US" sz="10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endParaRPr lang="zh-CN" altLang="en-US" sz="10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endParaRPr lang="zh-CN" altLang="en-US" sz="10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7334872"/>
                  </a:ext>
                </a:extLst>
              </a:tr>
              <a:tr h="249494"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0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猜你想搜</a:t>
                      </a: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endParaRPr lang="zh-CN" altLang="en-US" sz="10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endParaRPr lang="zh-CN" altLang="en-US" sz="10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585185"/>
                  </a:ext>
                </a:extLst>
              </a:tr>
              <a:tr h="249494"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0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相关搜索（</a:t>
                      </a:r>
                      <a:r>
                        <a:rPr lang="en-US" altLang="zh-CN" sz="10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RS</a:t>
                      </a:r>
                      <a:r>
                        <a:rPr lang="zh-CN" altLang="en-US" sz="10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endParaRPr lang="zh-CN" altLang="en-US" sz="10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endParaRPr lang="zh-CN" altLang="en-US" sz="10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1928225"/>
                  </a:ext>
                </a:extLst>
              </a:tr>
              <a:tr h="249494"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0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结果相关词（点击推荐）</a:t>
                      </a: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8569546"/>
                  </a:ext>
                </a:extLst>
              </a:tr>
              <a:tr h="249494"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0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短视频相关词</a:t>
                      </a: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3885592"/>
                  </a:ext>
                </a:extLst>
              </a:tr>
              <a:tr h="249494"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0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中视频相关词</a:t>
                      </a: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endParaRPr lang="zh-CN" altLang="en-US" sz="10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6766481"/>
                  </a:ext>
                </a:extLst>
              </a:tr>
              <a:tr h="249494"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0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知识图谱</a:t>
                      </a: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9247656"/>
                  </a:ext>
                </a:extLst>
              </a:tr>
              <a:tr h="249494">
                <a:tc>
                  <a:txBody>
                    <a:bodyPr/>
                    <a:lstStyle/>
                    <a:p>
                      <a:pPr fontAlgn="t"/>
                      <a:r>
                        <a:rPr lang="en-US" sz="10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Guide search</a:t>
                      </a: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9710204"/>
                  </a:ext>
                </a:extLst>
              </a:tr>
              <a:tr h="249494"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0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热搜榜</a:t>
                      </a: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6475250"/>
                  </a:ext>
                </a:extLst>
              </a:tr>
              <a:tr h="249494"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0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常搜词</a:t>
                      </a: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2696950"/>
                  </a:ext>
                </a:extLst>
              </a:tr>
              <a:tr h="249494"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0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详情页相关词</a:t>
                      </a: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132770"/>
                  </a:ext>
                </a:extLst>
              </a:tr>
              <a:tr h="249494"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0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更多热点</a:t>
                      </a: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523031"/>
                  </a:ext>
                </a:extLst>
              </a:tr>
              <a:tr h="249494"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0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搜索内容建设</a:t>
                      </a: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8518985"/>
                  </a:ext>
                </a:extLst>
              </a:tr>
              <a:tr h="249494">
                <a:tc>
                  <a:txBody>
                    <a:bodyPr/>
                    <a:lstStyle/>
                    <a:p>
                      <a:pPr fontAlgn="t"/>
                      <a:r>
                        <a:rPr lang="en-US" sz="10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feed</a:t>
                      </a:r>
                      <a:r>
                        <a:rPr lang="zh-CN" altLang="en-US" sz="10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搜索卡</a:t>
                      </a: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5024030"/>
                  </a:ext>
                </a:extLst>
              </a:tr>
              <a:tr h="249494"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0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评论区搜一搜</a:t>
                      </a: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6469641"/>
                  </a:ext>
                </a:extLst>
              </a:tr>
              <a:tr h="249494"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0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评论区实体推荐</a:t>
                      </a: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1585020"/>
                  </a:ext>
                </a:extLst>
              </a:tr>
              <a:tr h="249494">
                <a:tc>
                  <a:txBody>
                    <a:bodyPr/>
                    <a:lstStyle/>
                    <a:p>
                      <a:pPr fontAlgn="t"/>
                      <a:r>
                        <a:rPr lang="en-US" sz="10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caption</a:t>
                      </a: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zh-CN" altLang="en-US" sz="10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0920" marR="20920" marT="20920" marB="20920">
                    <a:lnL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826615"/>
                  </a:ext>
                </a:extLst>
              </a:tr>
            </a:tbl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A9D15874-3226-D826-B1B6-D2A17AE350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3" r="5357" b="1"/>
          <a:stretch/>
        </p:blipFill>
        <p:spPr>
          <a:xfrm>
            <a:off x="3134475" y="1401763"/>
            <a:ext cx="187059" cy="18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5C073C6-4031-E6EE-4D43-4D81E9D532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3" r="5357" b="1"/>
          <a:stretch/>
        </p:blipFill>
        <p:spPr>
          <a:xfrm>
            <a:off x="4119626" y="1401763"/>
            <a:ext cx="187059" cy="18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9AACE0F-2012-1C7B-1220-253FA56291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3" r="5357" b="1"/>
          <a:stretch/>
        </p:blipFill>
        <p:spPr>
          <a:xfrm>
            <a:off x="5104777" y="1401763"/>
            <a:ext cx="187059" cy="18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3642D52-0B7E-7BAE-00FE-5C27FD7D1D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3" r="5357" b="1"/>
          <a:stretch/>
        </p:blipFill>
        <p:spPr>
          <a:xfrm>
            <a:off x="6089928" y="1401763"/>
            <a:ext cx="187059" cy="18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0266A66-59D2-D9C8-F2F0-51C58810C3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3" r="5357" b="1"/>
          <a:stretch/>
        </p:blipFill>
        <p:spPr>
          <a:xfrm>
            <a:off x="7075079" y="1401763"/>
            <a:ext cx="187059" cy="18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0132ED7-0BFF-A68D-C619-71EEABF0CB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3" r="5357" b="1"/>
          <a:stretch/>
        </p:blipFill>
        <p:spPr>
          <a:xfrm>
            <a:off x="8060230" y="1401763"/>
            <a:ext cx="187059" cy="18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A2ADF09-C20C-5D62-633A-D48F04B8BF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3" r="5357" b="1"/>
          <a:stretch/>
        </p:blipFill>
        <p:spPr>
          <a:xfrm>
            <a:off x="3134475" y="1651891"/>
            <a:ext cx="187059" cy="18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E60443D-20BB-6E2B-FC4F-B4B276DA51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3" r="5357" b="1"/>
          <a:stretch/>
        </p:blipFill>
        <p:spPr>
          <a:xfrm>
            <a:off x="9045381" y="1651538"/>
            <a:ext cx="187059" cy="180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DB0E80C-2DB9-7890-9DA0-CEC28C1133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3" r="5357" b="1"/>
          <a:stretch/>
        </p:blipFill>
        <p:spPr>
          <a:xfrm>
            <a:off x="3134475" y="1902019"/>
            <a:ext cx="187059" cy="180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C0EBA473-A4A5-9FE0-BA09-C286625647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3" r="5357" b="1"/>
          <a:stretch/>
        </p:blipFill>
        <p:spPr>
          <a:xfrm>
            <a:off x="4119626" y="1901313"/>
            <a:ext cx="187059" cy="180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A774394F-CBCE-4C38-9D9C-0B98ADC11E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3" r="5357" b="1"/>
          <a:stretch/>
        </p:blipFill>
        <p:spPr>
          <a:xfrm>
            <a:off x="6089928" y="1901313"/>
            <a:ext cx="187059" cy="180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ADFE221-638D-780B-2ED0-9326D96080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3" r="5357" b="1"/>
          <a:stretch/>
        </p:blipFill>
        <p:spPr>
          <a:xfrm>
            <a:off x="7075079" y="1901313"/>
            <a:ext cx="187059" cy="1800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B4AACBC9-A9FF-0904-0F65-AA85351283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3" r="5357" b="1"/>
          <a:stretch/>
        </p:blipFill>
        <p:spPr>
          <a:xfrm>
            <a:off x="3134475" y="2152147"/>
            <a:ext cx="187059" cy="1800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48EDD9E7-0C3B-1B7B-987E-1A00ABCBDE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3" r="5357" b="1"/>
          <a:stretch/>
        </p:blipFill>
        <p:spPr>
          <a:xfrm>
            <a:off x="4119626" y="2151088"/>
            <a:ext cx="187059" cy="1800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AED85DB-345F-5700-F635-4886EEAA25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3" r="5357" b="1"/>
          <a:stretch/>
        </p:blipFill>
        <p:spPr>
          <a:xfrm>
            <a:off x="5104777" y="2151088"/>
            <a:ext cx="187059" cy="180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8DE49968-B1C4-FEFD-CACD-1D330DDCF8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3" r="5357" b="1"/>
          <a:stretch/>
        </p:blipFill>
        <p:spPr>
          <a:xfrm>
            <a:off x="6089928" y="2151088"/>
            <a:ext cx="187059" cy="180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0EDCCD49-B7E4-3478-62E2-C98B764B43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3" r="5357" b="1"/>
          <a:stretch/>
        </p:blipFill>
        <p:spPr>
          <a:xfrm>
            <a:off x="7075079" y="2151088"/>
            <a:ext cx="187059" cy="1800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07BE4B8D-0EEA-0F92-EB79-DE277468AB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3" r="5357" b="1"/>
          <a:stretch/>
        </p:blipFill>
        <p:spPr>
          <a:xfrm>
            <a:off x="3134475" y="2402275"/>
            <a:ext cx="187059" cy="1800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2A37251A-1166-A266-3410-6CA36A3784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3" r="5357" b="1"/>
          <a:stretch/>
        </p:blipFill>
        <p:spPr>
          <a:xfrm>
            <a:off x="4119626" y="2400863"/>
            <a:ext cx="187059" cy="1800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9CABA75E-1703-30D2-CBD8-3DEF7F64C9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3" r="5357" b="1"/>
          <a:stretch/>
        </p:blipFill>
        <p:spPr>
          <a:xfrm>
            <a:off x="5104777" y="2400863"/>
            <a:ext cx="187059" cy="1800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D1DFB49D-5B2E-410B-A6AF-9C30632C90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3" r="5357" b="1"/>
          <a:stretch/>
        </p:blipFill>
        <p:spPr>
          <a:xfrm>
            <a:off x="7075079" y="2400863"/>
            <a:ext cx="187059" cy="18000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721D8E06-5DA5-75AA-D78C-DA608A5358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3" r="5357" b="1"/>
          <a:stretch/>
        </p:blipFill>
        <p:spPr>
          <a:xfrm>
            <a:off x="8060230" y="2400863"/>
            <a:ext cx="187059" cy="1800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F8C83C80-07AF-CB47-C427-8B42603B21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3" r="5357" b="1"/>
          <a:stretch/>
        </p:blipFill>
        <p:spPr>
          <a:xfrm>
            <a:off x="3134475" y="2652403"/>
            <a:ext cx="187059" cy="1800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9E63E66A-A315-8F00-1A10-EDD3C110D3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3" r="5357" b="1"/>
          <a:stretch/>
        </p:blipFill>
        <p:spPr>
          <a:xfrm>
            <a:off x="4119626" y="2650638"/>
            <a:ext cx="187059" cy="18000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40319BAE-EC4F-CBFE-0834-5CA0222A1B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3" r="5357" b="1"/>
          <a:stretch/>
        </p:blipFill>
        <p:spPr>
          <a:xfrm>
            <a:off x="5104777" y="2650638"/>
            <a:ext cx="187059" cy="180000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C9147FB8-3C24-FE03-26E9-A0DD46A14B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3" r="5357" b="1"/>
          <a:stretch/>
        </p:blipFill>
        <p:spPr>
          <a:xfrm>
            <a:off x="7075079" y="2650638"/>
            <a:ext cx="187059" cy="180000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E594F367-563B-E204-4733-8A9027BBA1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3" r="5357" b="1"/>
          <a:stretch/>
        </p:blipFill>
        <p:spPr>
          <a:xfrm>
            <a:off x="4119626" y="2900413"/>
            <a:ext cx="187059" cy="18000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413A3EFE-CDE8-5586-628E-5C8D7A0BA8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3" r="5357" b="1"/>
          <a:stretch/>
        </p:blipFill>
        <p:spPr>
          <a:xfrm>
            <a:off x="5104777" y="2900413"/>
            <a:ext cx="187059" cy="180000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90436C64-8246-8E61-0795-9E1FA614B5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3" r="5357" b="1"/>
          <a:stretch/>
        </p:blipFill>
        <p:spPr>
          <a:xfrm>
            <a:off x="3134475" y="3152659"/>
            <a:ext cx="187059" cy="180000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8CCF5C78-ECD4-FCE9-FB5F-E35D137840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3" r="5357" b="1"/>
          <a:stretch/>
        </p:blipFill>
        <p:spPr>
          <a:xfrm>
            <a:off x="5104777" y="3150188"/>
            <a:ext cx="187059" cy="180000"/>
          </a:xfrm>
          <a:prstGeom prst="rect">
            <a:avLst/>
          </a:prstGeom>
        </p:spPr>
      </p:pic>
      <p:pic>
        <p:nvPicPr>
          <p:cNvPr id="122" name="图片 121">
            <a:extLst>
              <a:ext uri="{FF2B5EF4-FFF2-40B4-BE49-F238E27FC236}">
                <a16:creationId xmlns:a16="http://schemas.microsoft.com/office/drawing/2014/main" id="{74580ABB-2F9B-6499-0814-9D8548129D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3" r="5357" b="1"/>
          <a:stretch/>
        </p:blipFill>
        <p:spPr>
          <a:xfrm>
            <a:off x="3134475" y="3402787"/>
            <a:ext cx="187059" cy="180000"/>
          </a:xfrm>
          <a:prstGeom prst="rect">
            <a:avLst/>
          </a:prstGeom>
        </p:spPr>
      </p:pic>
      <p:pic>
        <p:nvPicPr>
          <p:cNvPr id="129" name="图片 128">
            <a:extLst>
              <a:ext uri="{FF2B5EF4-FFF2-40B4-BE49-F238E27FC236}">
                <a16:creationId xmlns:a16="http://schemas.microsoft.com/office/drawing/2014/main" id="{DBE1FF83-0C48-FD7C-BD47-9BA9FF8E74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3" r="5357" b="1"/>
          <a:stretch/>
        </p:blipFill>
        <p:spPr>
          <a:xfrm>
            <a:off x="3134475" y="3652915"/>
            <a:ext cx="187059" cy="180000"/>
          </a:xfrm>
          <a:prstGeom prst="rect">
            <a:avLst/>
          </a:prstGeom>
        </p:spPr>
      </p:pic>
      <p:pic>
        <p:nvPicPr>
          <p:cNvPr id="131" name="图片 130">
            <a:extLst>
              <a:ext uri="{FF2B5EF4-FFF2-40B4-BE49-F238E27FC236}">
                <a16:creationId xmlns:a16="http://schemas.microsoft.com/office/drawing/2014/main" id="{C6C90466-A2D6-A406-D50D-30013E6765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3" r="5357" b="1"/>
          <a:stretch/>
        </p:blipFill>
        <p:spPr>
          <a:xfrm>
            <a:off x="5104777" y="3649738"/>
            <a:ext cx="187059" cy="180000"/>
          </a:xfrm>
          <a:prstGeom prst="rect">
            <a:avLst/>
          </a:prstGeom>
        </p:spPr>
      </p:pic>
      <p:pic>
        <p:nvPicPr>
          <p:cNvPr id="133" name="图片 132">
            <a:extLst>
              <a:ext uri="{FF2B5EF4-FFF2-40B4-BE49-F238E27FC236}">
                <a16:creationId xmlns:a16="http://schemas.microsoft.com/office/drawing/2014/main" id="{8A61B7E9-2C97-E84C-9D12-16A9DCE0C8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3" r="5357" b="1"/>
          <a:stretch/>
        </p:blipFill>
        <p:spPr>
          <a:xfrm>
            <a:off x="7075079" y="3649738"/>
            <a:ext cx="187059" cy="180000"/>
          </a:xfrm>
          <a:prstGeom prst="rect">
            <a:avLst/>
          </a:prstGeom>
        </p:spPr>
      </p:pic>
      <p:pic>
        <p:nvPicPr>
          <p:cNvPr id="136" name="图片 135">
            <a:extLst>
              <a:ext uri="{FF2B5EF4-FFF2-40B4-BE49-F238E27FC236}">
                <a16:creationId xmlns:a16="http://schemas.microsoft.com/office/drawing/2014/main" id="{2221A91C-F65B-036B-4995-351424FE1B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3" r="5357" b="1"/>
          <a:stretch/>
        </p:blipFill>
        <p:spPr>
          <a:xfrm>
            <a:off x="3134475" y="3903043"/>
            <a:ext cx="187059" cy="180000"/>
          </a:xfrm>
          <a:prstGeom prst="rect">
            <a:avLst/>
          </a:prstGeom>
        </p:spPr>
      </p:pic>
      <p:pic>
        <p:nvPicPr>
          <p:cNvPr id="143" name="图片 142">
            <a:extLst>
              <a:ext uri="{FF2B5EF4-FFF2-40B4-BE49-F238E27FC236}">
                <a16:creationId xmlns:a16="http://schemas.microsoft.com/office/drawing/2014/main" id="{F80BA8EA-3B6F-E4B0-EBBD-63766A8093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3" r="5357" b="1"/>
          <a:stretch/>
        </p:blipFill>
        <p:spPr>
          <a:xfrm>
            <a:off x="3134475" y="4153171"/>
            <a:ext cx="187059" cy="180000"/>
          </a:xfrm>
          <a:prstGeom prst="rect">
            <a:avLst/>
          </a:prstGeom>
        </p:spPr>
      </p:pic>
      <p:pic>
        <p:nvPicPr>
          <p:cNvPr id="144" name="图片 143">
            <a:extLst>
              <a:ext uri="{FF2B5EF4-FFF2-40B4-BE49-F238E27FC236}">
                <a16:creationId xmlns:a16="http://schemas.microsoft.com/office/drawing/2014/main" id="{7AEB0422-1561-AD5E-33F2-65707F0313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3" r="5357" b="1"/>
          <a:stretch/>
        </p:blipFill>
        <p:spPr>
          <a:xfrm>
            <a:off x="4119626" y="4149288"/>
            <a:ext cx="187059" cy="180000"/>
          </a:xfrm>
          <a:prstGeom prst="rect">
            <a:avLst/>
          </a:prstGeom>
        </p:spPr>
      </p:pic>
      <p:pic>
        <p:nvPicPr>
          <p:cNvPr id="145" name="图片 144">
            <a:extLst>
              <a:ext uri="{FF2B5EF4-FFF2-40B4-BE49-F238E27FC236}">
                <a16:creationId xmlns:a16="http://schemas.microsoft.com/office/drawing/2014/main" id="{A6835EE6-8E8C-D53E-5E44-12D2E7C88A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3" r="5357" b="1"/>
          <a:stretch/>
        </p:blipFill>
        <p:spPr>
          <a:xfrm>
            <a:off x="5104777" y="4149288"/>
            <a:ext cx="187059" cy="180000"/>
          </a:xfrm>
          <a:prstGeom prst="rect">
            <a:avLst/>
          </a:prstGeom>
        </p:spPr>
      </p:pic>
      <p:pic>
        <p:nvPicPr>
          <p:cNvPr id="150" name="图片 149">
            <a:extLst>
              <a:ext uri="{FF2B5EF4-FFF2-40B4-BE49-F238E27FC236}">
                <a16:creationId xmlns:a16="http://schemas.microsoft.com/office/drawing/2014/main" id="{EFFB018D-E3BA-7138-E8D4-66D77DC884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3" r="5357" b="1"/>
          <a:stretch/>
        </p:blipFill>
        <p:spPr>
          <a:xfrm>
            <a:off x="3134475" y="4403299"/>
            <a:ext cx="187059" cy="180000"/>
          </a:xfrm>
          <a:prstGeom prst="rect">
            <a:avLst/>
          </a:prstGeom>
        </p:spPr>
      </p:pic>
      <p:pic>
        <p:nvPicPr>
          <p:cNvPr id="159" name="图片 158">
            <a:extLst>
              <a:ext uri="{FF2B5EF4-FFF2-40B4-BE49-F238E27FC236}">
                <a16:creationId xmlns:a16="http://schemas.microsoft.com/office/drawing/2014/main" id="{2D542695-C0EE-AC37-3851-4A1F7FA43D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3" r="5357" b="1"/>
          <a:stretch/>
        </p:blipFill>
        <p:spPr>
          <a:xfrm>
            <a:off x="5104777" y="4648838"/>
            <a:ext cx="187059" cy="180000"/>
          </a:xfrm>
          <a:prstGeom prst="rect">
            <a:avLst/>
          </a:prstGeom>
        </p:spPr>
      </p:pic>
      <p:pic>
        <p:nvPicPr>
          <p:cNvPr id="164" name="图片 163">
            <a:extLst>
              <a:ext uri="{FF2B5EF4-FFF2-40B4-BE49-F238E27FC236}">
                <a16:creationId xmlns:a16="http://schemas.microsoft.com/office/drawing/2014/main" id="{CF5A31C3-7188-6A56-A113-0122267181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3" r="5357" b="1"/>
          <a:stretch/>
        </p:blipFill>
        <p:spPr>
          <a:xfrm>
            <a:off x="3134475" y="4903555"/>
            <a:ext cx="187059" cy="180000"/>
          </a:xfrm>
          <a:prstGeom prst="rect">
            <a:avLst/>
          </a:prstGeom>
        </p:spPr>
      </p:pic>
      <p:pic>
        <p:nvPicPr>
          <p:cNvPr id="166" name="图片 165">
            <a:extLst>
              <a:ext uri="{FF2B5EF4-FFF2-40B4-BE49-F238E27FC236}">
                <a16:creationId xmlns:a16="http://schemas.microsoft.com/office/drawing/2014/main" id="{CC69D7CF-842A-8C85-8BB4-4E8488E48F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3" r="5357" b="1"/>
          <a:stretch/>
        </p:blipFill>
        <p:spPr>
          <a:xfrm>
            <a:off x="5104777" y="4898613"/>
            <a:ext cx="187059" cy="180000"/>
          </a:xfrm>
          <a:prstGeom prst="rect">
            <a:avLst/>
          </a:prstGeom>
        </p:spPr>
      </p:pic>
      <p:pic>
        <p:nvPicPr>
          <p:cNvPr id="171" name="图片 170">
            <a:extLst>
              <a:ext uri="{FF2B5EF4-FFF2-40B4-BE49-F238E27FC236}">
                <a16:creationId xmlns:a16="http://schemas.microsoft.com/office/drawing/2014/main" id="{45E69443-757C-5AA6-87F2-76C06DB988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3" r="5357" b="1"/>
          <a:stretch/>
        </p:blipFill>
        <p:spPr>
          <a:xfrm>
            <a:off x="3134475" y="5153683"/>
            <a:ext cx="187059" cy="180000"/>
          </a:xfrm>
          <a:prstGeom prst="rect">
            <a:avLst/>
          </a:prstGeom>
        </p:spPr>
      </p:pic>
      <p:pic>
        <p:nvPicPr>
          <p:cNvPr id="181" name="图片 180">
            <a:extLst>
              <a:ext uri="{FF2B5EF4-FFF2-40B4-BE49-F238E27FC236}">
                <a16:creationId xmlns:a16="http://schemas.microsoft.com/office/drawing/2014/main" id="{C5D421CF-F28F-DC7D-4291-9404A27B0F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3" r="5357" b="1"/>
          <a:stretch/>
        </p:blipFill>
        <p:spPr>
          <a:xfrm>
            <a:off x="5104777" y="5398163"/>
            <a:ext cx="187059" cy="180000"/>
          </a:xfrm>
          <a:prstGeom prst="rect">
            <a:avLst/>
          </a:prstGeom>
        </p:spPr>
      </p:pic>
      <p:pic>
        <p:nvPicPr>
          <p:cNvPr id="188" name="图片 187">
            <a:extLst>
              <a:ext uri="{FF2B5EF4-FFF2-40B4-BE49-F238E27FC236}">
                <a16:creationId xmlns:a16="http://schemas.microsoft.com/office/drawing/2014/main" id="{D278706A-3707-9F91-CC98-695DA369CB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3" r="5357" b="1"/>
          <a:stretch/>
        </p:blipFill>
        <p:spPr>
          <a:xfrm>
            <a:off x="5104777" y="5647938"/>
            <a:ext cx="187059" cy="180000"/>
          </a:xfrm>
          <a:prstGeom prst="rect">
            <a:avLst/>
          </a:prstGeom>
        </p:spPr>
      </p:pic>
      <p:pic>
        <p:nvPicPr>
          <p:cNvPr id="195" name="图片 194">
            <a:extLst>
              <a:ext uri="{FF2B5EF4-FFF2-40B4-BE49-F238E27FC236}">
                <a16:creationId xmlns:a16="http://schemas.microsoft.com/office/drawing/2014/main" id="{3E0CCEEA-6EE0-19FA-5B91-04775C2263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3" r="5357" b="1"/>
          <a:stretch/>
        </p:blipFill>
        <p:spPr>
          <a:xfrm>
            <a:off x="5104777" y="5897721"/>
            <a:ext cx="187059" cy="180000"/>
          </a:xfrm>
          <a:prstGeom prst="rect">
            <a:avLst/>
          </a:prstGeom>
        </p:spPr>
      </p:pic>
      <p:pic>
        <p:nvPicPr>
          <p:cNvPr id="200" name="图片 199">
            <a:extLst>
              <a:ext uri="{FF2B5EF4-FFF2-40B4-BE49-F238E27FC236}">
                <a16:creationId xmlns:a16="http://schemas.microsoft.com/office/drawing/2014/main" id="{23616F6E-6D32-FFF5-6AC8-DD94DBE1A1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3" r="5357" b="1"/>
          <a:stretch/>
        </p:blipFill>
        <p:spPr>
          <a:xfrm>
            <a:off x="3134475" y="2900413"/>
            <a:ext cx="187059" cy="180000"/>
          </a:xfrm>
          <a:prstGeom prst="rect">
            <a:avLst/>
          </a:prstGeom>
        </p:spPr>
      </p:pic>
      <p:pic>
        <p:nvPicPr>
          <p:cNvPr id="201" name="图片 200">
            <a:extLst>
              <a:ext uri="{FF2B5EF4-FFF2-40B4-BE49-F238E27FC236}">
                <a16:creationId xmlns:a16="http://schemas.microsoft.com/office/drawing/2014/main" id="{B7E896E4-D352-DB09-470B-FD5E17F237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3" r="5357" b="1"/>
          <a:stretch/>
        </p:blipFill>
        <p:spPr>
          <a:xfrm>
            <a:off x="4119626" y="3150188"/>
            <a:ext cx="187059" cy="180000"/>
          </a:xfrm>
          <a:prstGeom prst="rect">
            <a:avLst/>
          </a:prstGeom>
        </p:spPr>
      </p:pic>
      <p:sp>
        <p:nvSpPr>
          <p:cNvPr id="203" name="文本框 202">
            <a:extLst>
              <a:ext uri="{FF2B5EF4-FFF2-40B4-BE49-F238E27FC236}">
                <a16:creationId xmlns:a16="http://schemas.microsoft.com/office/drawing/2014/main" id="{0A873118-CCC7-87D1-E7E5-089CAB7F6BBF}"/>
              </a:ext>
            </a:extLst>
          </p:cNvPr>
          <p:cNvSpPr txBox="1"/>
          <p:nvPr/>
        </p:nvSpPr>
        <p:spPr>
          <a:xfrm>
            <a:off x="6435843" y="4108836"/>
            <a:ext cx="5406134" cy="2434709"/>
          </a:xfrm>
          <a:prstGeom prst="roundRect">
            <a:avLst/>
          </a:prstGeom>
          <a:solidFill>
            <a:schemeClr val="bg1"/>
          </a:solidFill>
          <a:ln>
            <a:solidFill>
              <a:srgbClr val="1664FF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1600" b="1" dirty="0"/>
              <a:t>推荐词系统可分为三类：</a:t>
            </a:r>
            <a:endParaRPr lang="zh-CN" altLang="en-US" sz="1600" dirty="0"/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b="1" dirty="0">
                <a:solidFill>
                  <a:srgbClr val="1664FF"/>
                </a:solidFill>
              </a:rPr>
              <a:t>个性化的推荐词</a:t>
            </a:r>
            <a:r>
              <a:rPr lang="zh-CN" altLang="en-US" sz="1600" dirty="0"/>
              <a:t>（例如搜索框内的词，猜你想搜）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b="1" dirty="0">
                <a:solidFill>
                  <a:srgbClr val="1664FF"/>
                </a:solidFill>
              </a:rPr>
              <a:t>相关词</a:t>
            </a:r>
            <a:r>
              <a:rPr lang="zh-CN" altLang="en-US" sz="1600" dirty="0"/>
              <a:t>（有</a:t>
            </a:r>
            <a:r>
              <a:rPr lang="en-US" altLang="zh-CN" sz="1600" dirty="0"/>
              <a:t>Context</a:t>
            </a:r>
            <a:r>
              <a:rPr lang="zh-CN" altLang="en-US" sz="1600" dirty="0"/>
              <a:t>，弱约束）</a:t>
            </a:r>
          </a:p>
          <a:p>
            <a:pPr marL="742950" lvl="1" indent="-285750"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dirty="0"/>
              <a:t>和某一个</a:t>
            </a:r>
            <a:r>
              <a:rPr lang="en-US" altLang="zh-CN" sz="1600" dirty="0"/>
              <a:t>query</a:t>
            </a:r>
            <a:r>
              <a:rPr lang="zh-CN" altLang="en-US" sz="1600" dirty="0"/>
              <a:t>相关的：相关搜索，其他人还搜</a:t>
            </a:r>
          </a:p>
          <a:p>
            <a:pPr marL="742950" lvl="1" indent="-285750"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dirty="0"/>
              <a:t>和某一个文章</a:t>
            </a:r>
            <a:r>
              <a:rPr lang="en-US" altLang="zh-CN" sz="1600" dirty="0"/>
              <a:t>/</a:t>
            </a:r>
            <a:r>
              <a:rPr lang="zh-CN" altLang="en-US" sz="1600" dirty="0"/>
              <a:t>视频相关的：详情页相关词，结果相关词，</a:t>
            </a:r>
            <a:r>
              <a:rPr lang="en-US" altLang="zh-CN" sz="1600" dirty="0"/>
              <a:t>feed</a:t>
            </a:r>
            <a:r>
              <a:rPr lang="zh-CN" altLang="en-US" sz="1600" dirty="0"/>
              <a:t>相关词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b="1" dirty="0">
                <a:solidFill>
                  <a:srgbClr val="1664FF"/>
                </a:solidFill>
              </a:rPr>
              <a:t>搜索补全</a:t>
            </a:r>
            <a:r>
              <a:rPr lang="zh-CN" altLang="en-US" sz="1600" dirty="0"/>
              <a:t>（</a:t>
            </a:r>
            <a:r>
              <a:rPr lang="en-US" altLang="zh-CN" sz="1600" dirty="0"/>
              <a:t>Suggestion</a:t>
            </a:r>
            <a:r>
              <a:rPr lang="zh-CN" altLang="en-US" sz="1600" dirty="0"/>
              <a:t>）（有</a:t>
            </a:r>
            <a:r>
              <a:rPr lang="en-US" altLang="zh-CN" sz="1600" dirty="0"/>
              <a:t>Context</a:t>
            </a:r>
            <a:r>
              <a:rPr lang="zh-CN" altLang="en-US" sz="1600" dirty="0"/>
              <a:t>，强约束）</a:t>
            </a:r>
          </a:p>
        </p:txBody>
      </p:sp>
    </p:spTree>
    <p:extLst>
      <p:ext uri="{BB962C8B-B14F-4D97-AF65-F5344CB8AC3E}">
        <p14:creationId xmlns:p14="http://schemas.microsoft.com/office/powerpoint/2010/main" val="2077910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11" hasCustomPrompt="1"/>
          </p:nvPr>
        </p:nvSpPr>
        <p:spPr>
          <a:xfrm>
            <a:off x="442913" y="314392"/>
            <a:ext cx="9499600" cy="43180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zh-CN" altLang="en-US" dirty="0">
                <a:solidFill>
                  <a:srgbClr val="000000"/>
                </a:solidFill>
                <a:ea typeface="微软雅黑"/>
                <a:cs typeface="微软雅黑"/>
                <a:sym typeface="微软雅黑"/>
              </a:rPr>
              <a:t>交互式搜推引擎 </a:t>
            </a:r>
            <a:r>
              <a:rPr lang="en-US" altLang="zh-CN" dirty="0">
                <a:solidFill>
                  <a:srgbClr val="000000"/>
                </a:solidFill>
                <a:ea typeface="微软雅黑"/>
                <a:cs typeface="微软雅黑"/>
                <a:sym typeface="微软雅黑"/>
              </a:rPr>
              <a:t>VS </a:t>
            </a:r>
            <a:r>
              <a:rPr lang="en-US" altLang="zh-CN" dirty="0" err="1">
                <a:solidFill>
                  <a:srgbClr val="000000"/>
                </a:solidFill>
                <a:ea typeface="微软雅黑"/>
                <a:cs typeface="微软雅黑"/>
                <a:sym typeface="微软雅黑"/>
              </a:rPr>
              <a:t>ElasticSearch</a:t>
            </a:r>
            <a:endParaRPr lang="en-US" sz="2400" b="0" i="0" u="none" strike="noStrike" dirty="0">
              <a:solidFill>
                <a:srgbClr val="000000"/>
              </a:solidFill>
              <a:latin typeface="微软雅黑"/>
              <a:ea typeface="微软雅黑"/>
              <a:cs typeface="微软雅黑"/>
              <a:sym typeface="微软雅黑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B2F3645C-163F-60E1-1810-102F0B1271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168493"/>
              </p:ext>
            </p:extLst>
          </p:nvPr>
        </p:nvGraphicFramePr>
        <p:xfrm>
          <a:off x="700314" y="1028247"/>
          <a:ext cx="10791371" cy="5427373"/>
        </p:xfrm>
        <a:graphic>
          <a:graphicData uri="http://schemas.openxmlformats.org/drawingml/2006/table">
            <a:tbl>
              <a:tblPr firstRow="1" bandRow="1"/>
              <a:tblGrid>
                <a:gridCol w="1447465">
                  <a:extLst>
                    <a:ext uri="{9D8B030D-6E8A-4147-A177-3AD203B41FA5}">
                      <a16:colId xmlns:a16="http://schemas.microsoft.com/office/drawing/2014/main" val="4112481053"/>
                    </a:ext>
                  </a:extLst>
                </a:gridCol>
                <a:gridCol w="1431116">
                  <a:extLst>
                    <a:ext uri="{9D8B030D-6E8A-4147-A177-3AD203B41FA5}">
                      <a16:colId xmlns:a16="http://schemas.microsoft.com/office/drawing/2014/main" val="974213807"/>
                    </a:ext>
                  </a:extLst>
                </a:gridCol>
                <a:gridCol w="3956395">
                  <a:extLst>
                    <a:ext uri="{9D8B030D-6E8A-4147-A177-3AD203B41FA5}">
                      <a16:colId xmlns:a16="http://schemas.microsoft.com/office/drawing/2014/main" val="823830057"/>
                    </a:ext>
                  </a:extLst>
                </a:gridCol>
                <a:gridCol w="3956395">
                  <a:extLst>
                    <a:ext uri="{9D8B030D-6E8A-4147-A177-3AD203B41FA5}">
                      <a16:colId xmlns:a16="http://schemas.microsoft.com/office/drawing/2014/main" val="1205141084"/>
                    </a:ext>
                  </a:extLst>
                </a:gridCol>
              </a:tblGrid>
              <a:tr h="530611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比较项大类</a:t>
                      </a:r>
                    </a:p>
                  </a:txBody>
                  <a:tcPr marL="144000" marR="144000" marT="108000" marB="10800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664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比较项目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44000" marR="144000" marT="108000" marB="10800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664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字节：交互式搜推引擎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44000" marR="144000" marT="108000" marB="10800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664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Elasticsearch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44000" marR="144000" marT="108000" marB="10800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66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77246"/>
                  </a:ext>
                </a:extLst>
              </a:tr>
              <a:tr h="705054">
                <a:tc rowSpan="2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l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数据利用</a:t>
                      </a:r>
                      <a:endParaRPr kumimoji="0" lang="en-US" altLang="zh-C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44000" marR="144000" marT="108000" marB="10800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数据来源</a:t>
                      </a:r>
                    </a:p>
                  </a:txBody>
                  <a:tcPr marL="144000" marR="144000" marT="108000" marB="10800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l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利用字节跳动旗下众多产品（如今日头条、抖音等）的用户行为数据（浏览、点赞、评论、分享）和内容数据来理解用户意图</a:t>
                      </a:r>
                    </a:p>
                  </a:txBody>
                  <a:tcPr marL="144000" marR="144000" marT="108000" marB="10800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l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主要基于用户输入的搜索关键词和索引中的文档数据来进行搜索</a:t>
                      </a:r>
                    </a:p>
                  </a:txBody>
                  <a:tcPr marL="144000" marR="144000" marT="108000" marB="10800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7124748"/>
                  </a:ext>
                </a:extLst>
              </a:tr>
              <a:tr h="705054">
                <a:tc v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l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2880" marR="0" marT="91440" marB="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数据动态更新</a:t>
                      </a:r>
                      <a:endParaRPr kumimoji="0" lang="en-US" altLang="zh-C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44000" marR="144000" marT="108000" marB="10800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l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实时根据用户行为更新数据，用于动态理解用户意图变化</a:t>
                      </a:r>
                    </a:p>
                  </a:txBody>
                  <a:tcPr marL="144000" marR="144000" marT="108000" marB="10800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l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可以实时处理数据更新，但对于复杂意图变化的动态调整可能较慢</a:t>
                      </a:r>
                    </a:p>
                  </a:txBody>
                  <a:tcPr marL="144000" marR="144000" marT="108000" marB="10800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695361"/>
                  </a:ext>
                </a:extLst>
              </a:tr>
              <a:tr h="705054">
                <a:tc rowSpan="2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l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语音理解</a:t>
                      </a:r>
                      <a:endParaRPr kumimoji="0" lang="en-US" altLang="zh-C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44000" marR="144000" marT="108000" marB="10800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语义理解技术</a:t>
                      </a:r>
                      <a:endParaRPr kumimoji="0" lang="en-US" altLang="zh-C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44000" marR="144000" marT="108000" marB="10800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l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采用深度学习模型（如 </a:t>
                      </a: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Transformer 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架构）进行深度语义编码，结合词法、句法、语义角色标注等自然语言处理技术，还能融合多模态信息理解语义</a:t>
                      </a:r>
                    </a:p>
                  </a:txBody>
                  <a:tcPr marL="144000" marR="144000" marT="108000" marB="10800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l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主要基于关键词匹配和倒排索引，有简单的分词、词干提取等自然语言处理技术，语义理解深度有限</a:t>
                      </a:r>
                    </a:p>
                  </a:txBody>
                  <a:tcPr marL="144000" marR="144000" marT="108000" marB="10800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8336451"/>
                  </a:ext>
                </a:extLst>
              </a:tr>
              <a:tr h="705054">
                <a:tc v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l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2880" marR="0" marT="91440" marB="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模糊查询处理</a:t>
                      </a:r>
                      <a:endParaRPr kumimoji="0" lang="en-US" altLang="zh-C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44000" marR="144000" marT="108000" marB="10800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l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通过语义理解和用户行为分析，较好地处理模糊查询，猜测用户意图并提供合适结果</a:t>
                      </a:r>
                    </a:p>
                  </a:txBody>
                  <a:tcPr marL="144000" marR="144000" marT="108000" marB="10800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l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对模糊查询处理能力相对较弱，主要基于关键词匹配规则</a:t>
                      </a:r>
                    </a:p>
                  </a:txBody>
                  <a:tcPr marL="144000" marR="144000" marT="108000" marB="10800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2508741"/>
                  </a:ext>
                </a:extLst>
              </a:tr>
              <a:tr h="746401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l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个性化</a:t>
                      </a:r>
                      <a:endParaRPr kumimoji="0" lang="en-US" altLang="zh-C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44000" marR="144000" marT="108000" marB="10800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个性化程度</a:t>
                      </a:r>
                      <a:endParaRPr kumimoji="0" lang="en-US" altLang="zh-C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44000" marR="144000" marT="108000" marB="10800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l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深度个性化，根据用户历史搜索、浏览行为、兴趣偏好建立用户画像，结合意图提供个性化搜索结果</a:t>
                      </a:r>
                    </a:p>
                  </a:txBody>
                  <a:tcPr marL="144000" marR="144000" marT="108000" marB="10800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l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本身个性化支持有限，可通过插件等扩展实现一定个性化，但深度和广度不足</a:t>
                      </a:r>
                    </a:p>
                  </a:txBody>
                  <a:tcPr marL="144000" marR="144000" marT="108000" marB="10800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6130375"/>
                  </a:ext>
                </a:extLst>
              </a:tr>
              <a:tr h="70505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l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实时性</a:t>
                      </a:r>
                      <a:endParaRPr kumimoji="0" lang="en-US" altLang="zh-C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44000" marR="144000" marT="108000" marB="10800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实时响应</a:t>
                      </a:r>
                      <a:endParaRPr kumimoji="0" lang="en-US" altLang="zh-C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44000" marR="144000" marT="108000" marB="10800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l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实时响应用户搜索请求，同时结合实时行为数据及时调整搜索结果</a:t>
                      </a:r>
                    </a:p>
                  </a:txBody>
                  <a:tcPr marL="144000" marR="144000" marT="108000" marB="10800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l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实时处理搜索请求，但在结合复杂实时行为动态调整上稍逊一筹</a:t>
                      </a:r>
                    </a:p>
                  </a:txBody>
                  <a:tcPr marL="144000" marR="144000" marT="108000" marB="10800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50203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4638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12" hasCustomPrompt="1"/>
          </p:nvPr>
        </p:nvSpPr>
        <p:spPr>
          <a:xfrm>
            <a:off x="823232" y="2967242"/>
            <a:ext cx="10501994" cy="923517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>
              <a:lnSpc>
                <a:spcPct val="150000"/>
              </a:lnSpc>
              <a:defRPr sz="4000" b="0" i="0" u="none" strike="noStrike" spc="0">
                <a:solidFill>
                  <a:srgbClr val="000000">
                    <a:alpha val="100000"/>
                  </a:srgbClr>
                </a:solidFill>
                <a:latin typeface="FZLanTingHeiS-EB-GB"/>
              </a:defRPr>
            </a:lvl1pPr>
          </a:lstStyle>
          <a:p>
            <a:r>
              <a:rPr lang="en-US" altLang="zh-CN" b="1" dirty="0"/>
              <a:t>IREX-</a:t>
            </a:r>
            <a:r>
              <a:rPr lang="zh-CN" altLang="en-US" b="1" dirty="0"/>
              <a:t>交互式推荐引擎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9364980" y="6420961"/>
            <a:ext cx="2743200" cy="36512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ctr">
            <a:noAutofit/>
          </a:bodyPr>
          <a:lstStyle>
            <a:lvl1pPr algn="r">
              <a:lnSpc>
                <a:spcPct val="100000"/>
              </a:lnSpc>
              <a:defRPr sz="1000" b="1" i="1" u="none" strike="noStrike" spc="0">
                <a:solidFill>
                  <a:srgbClr val="898989">
                    <a:alpha val="100000"/>
                  </a:srgbClr>
                </a:solidFill>
                <a:latin typeface="Microsoft YaHei"/>
              </a:defRPr>
            </a:lvl1pPr>
          </a:lstStyle>
          <a:p>
            <a:pPr indent="0" algn="r">
              <a:lnSpc>
                <a:spcPct val="100000"/>
              </a:lnSpc>
            </a:pPr>
            <a:r>
              <a:rPr lang="en-US" sz="1000" b="1" i="1" u="none" strike="noStrike">
                <a:solidFill>
                  <a:srgbClr val="89898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28677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11" hasCustomPrompt="1"/>
          </p:nvPr>
        </p:nvSpPr>
        <p:spPr>
          <a:xfrm>
            <a:off x="442913" y="314392"/>
            <a:ext cx="9499600" cy="43180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r>
              <a:rPr lang="zh-CN" altLang="en-US" dirty="0">
                <a:solidFill>
                  <a:srgbClr val="000000"/>
                </a:solidFill>
                <a:ea typeface="微软雅黑"/>
                <a:cs typeface="微软雅黑"/>
                <a:sym typeface="微软雅黑"/>
              </a:rPr>
              <a:t>一图理解</a:t>
            </a:r>
            <a:r>
              <a:rPr lang="en-US" altLang="zh-CN" b="1" dirty="0"/>
              <a:t>IREX-</a:t>
            </a:r>
            <a:r>
              <a:rPr lang="zh-CN" altLang="en-US" b="1" dirty="0"/>
              <a:t>交互式推荐引擎</a:t>
            </a:r>
          </a:p>
        </p:txBody>
      </p:sp>
      <p:pic>
        <p:nvPicPr>
          <p:cNvPr id="12" name="图片 11" descr="图形用户界面, 图示, 应用程序&#10;&#10;描述已自动生成">
            <a:extLst>
              <a:ext uri="{FF2B5EF4-FFF2-40B4-BE49-F238E27FC236}">
                <a16:creationId xmlns:a16="http://schemas.microsoft.com/office/drawing/2014/main" id="{ACA63393-73F0-7E9F-E591-7CC620759F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51" t="4584" r="27246" b="1624"/>
          <a:stretch/>
        </p:blipFill>
        <p:spPr>
          <a:xfrm>
            <a:off x="4275339" y="746192"/>
            <a:ext cx="6795580" cy="590472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36D7C85-1888-30D4-711C-049A5E061A0A}"/>
              </a:ext>
            </a:extLst>
          </p:cNvPr>
          <p:cNvSpPr txBox="1"/>
          <p:nvPr/>
        </p:nvSpPr>
        <p:spPr>
          <a:xfrm>
            <a:off x="442913" y="2221228"/>
            <a:ext cx="350450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1600" dirty="0"/>
              <a:t>面向</a:t>
            </a:r>
            <a:r>
              <a:rPr lang="zh-CN" altLang="en-US" sz="1600" b="1" dirty="0"/>
              <a:t>对话式智能体</a:t>
            </a:r>
            <a:r>
              <a:rPr lang="zh-CN" altLang="en-US" sz="1600" dirty="0"/>
              <a:t>的</a:t>
            </a:r>
            <a:r>
              <a:rPr lang="zh-CN" altLang="en-US" sz="1600" b="1" u="sng" dirty="0">
                <a:solidFill>
                  <a:srgbClr val="1664FF"/>
                </a:solidFill>
              </a:rPr>
              <a:t>新一代推荐引擎</a:t>
            </a:r>
            <a:r>
              <a:rPr lang="zh-CN" altLang="en-US" sz="1600" dirty="0"/>
              <a:t>，具备</a:t>
            </a:r>
            <a:r>
              <a:rPr lang="zh-CN" altLang="en-US" sz="1600" b="1" dirty="0"/>
              <a:t>动态交互</a:t>
            </a:r>
            <a:r>
              <a:rPr lang="zh-CN" altLang="en-US" sz="1600" dirty="0"/>
              <a:t>、</a:t>
            </a:r>
            <a:r>
              <a:rPr lang="zh-CN" altLang="en-US" sz="1600" b="1" dirty="0"/>
              <a:t>深度理解、多模型协同</a:t>
            </a:r>
            <a:r>
              <a:rPr lang="zh-CN" altLang="en-US" sz="1600" dirty="0"/>
              <a:t>等核心产品能力，支持多种实体类型（商品</a:t>
            </a:r>
            <a:r>
              <a:rPr lang="en-US" altLang="zh-CN" sz="1600" dirty="0"/>
              <a:t>/</a:t>
            </a:r>
            <a:r>
              <a:rPr lang="zh-CN" altLang="en-US" sz="1600" dirty="0"/>
              <a:t>产品</a:t>
            </a:r>
            <a:r>
              <a:rPr lang="en-US" altLang="zh-CN" sz="1600" dirty="0"/>
              <a:t>/</a:t>
            </a:r>
            <a:r>
              <a:rPr lang="zh-CN" altLang="en-US" sz="1600" dirty="0"/>
              <a:t>内容</a:t>
            </a:r>
            <a:r>
              <a:rPr lang="en-US" altLang="zh-CN" sz="1600" dirty="0"/>
              <a:t>/</a:t>
            </a:r>
            <a:r>
              <a:rPr lang="zh-CN" altLang="en-US" sz="1600" dirty="0"/>
              <a:t>咨讯</a:t>
            </a:r>
            <a:r>
              <a:rPr lang="en-US" altLang="zh-CN" sz="1600" dirty="0"/>
              <a:t>/</a:t>
            </a:r>
            <a:r>
              <a:rPr lang="zh-CN" altLang="en-US" sz="1600" dirty="0"/>
              <a:t>活动等）的推荐与引导（查询</a:t>
            </a:r>
            <a:r>
              <a:rPr lang="en-US" altLang="zh-CN" sz="1600" dirty="0"/>
              <a:t>/</a:t>
            </a:r>
            <a:r>
              <a:rPr lang="zh-CN" altLang="en-US" sz="1600" dirty="0"/>
              <a:t>问题）：</a:t>
            </a:r>
          </a:p>
          <a:p>
            <a:pPr marL="50400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b="1" dirty="0"/>
              <a:t>实体推荐</a:t>
            </a:r>
            <a:r>
              <a:rPr lang="zh-CN" altLang="en-US" sz="1600" dirty="0"/>
              <a:t>：从一种或多种实体物品库中，实时推荐出最符合用户需求</a:t>
            </a:r>
            <a:r>
              <a:rPr lang="en-US" altLang="zh-CN" sz="1600" dirty="0"/>
              <a:t>/</a:t>
            </a:r>
            <a:r>
              <a:rPr lang="zh-CN" altLang="en-US" sz="1600" dirty="0"/>
              <a:t>意图的</a:t>
            </a:r>
            <a:r>
              <a:rPr lang="en-US" altLang="zh-CN" sz="1600" dirty="0" err="1"/>
              <a:t>topk</a:t>
            </a:r>
            <a:r>
              <a:rPr lang="zh-CN" altLang="en-US" sz="1600" dirty="0"/>
              <a:t>物品；</a:t>
            </a:r>
          </a:p>
          <a:p>
            <a:pPr marL="50400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b="1" dirty="0"/>
              <a:t>交互引导</a:t>
            </a:r>
            <a:r>
              <a:rPr lang="zh-CN" altLang="en-US" sz="1600" dirty="0"/>
              <a:t>：根据用户意图和行为，主动给出引导式的问题或查询</a:t>
            </a:r>
          </a:p>
        </p:txBody>
      </p:sp>
    </p:spTree>
    <p:extLst>
      <p:ext uri="{BB962C8B-B14F-4D97-AF65-F5344CB8AC3E}">
        <p14:creationId xmlns:p14="http://schemas.microsoft.com/office/powerpoint/2010/main" val="4014779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49" hasCustomPrompt="1"/>
          </p:nvPr>
        </p:nvSpPr>
        <p:spPr>
          <a:xfrm>
            <a:off x="823232" y="2967242"/>
            <a:ext cx="10501994" cy="923517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>
              <a:lnSpc>
                <a:spcPct val="150000"/>
              </a:lnSpc>
              <a:defRPr sz="4000" b="0" i="0" u="none" strike="noStrike" spc="0">
                <a:solidFill>
                  <a:srgbClr val="000000">
                    <a:alpha val="100000"/>
                  </a:srgbClr>
                </a:solidFill>
                <a:latin typeface="FZLanTingHeiS-EB-GB"/>
              </a:defRPr>
            </a:lvl1pPr>
          </a:lstStyle>
          <a:p>
            <a:pPr indent="0" algn="ctr">
              <a:lnSpc>
                <a:spcPct val="150000"/>
              </a:lnSpc>
            </a:pPr>
            <a:r>
              <a:rPr lang="en-US" sz="4000" b="0" i="0" u="none" strike="noStrike">
                <a:solidFill>
                  <a:srgbClr val="000000"/>
                </a:solidFill>
                <a:latin typeface="FZLanTingHeiS-EB-GB"/>
                <a:ea typeface="FZLanTingHeiS-EB-GB"/>
                <a:cs typeface="FZLanTingHeiS-EB-GB"/>
                <a:sym typeface="FZLanTingHeiS-EB-GB"/>
              </a:rPr>
              <a:t>当用户在APP中搜索</a:t>
            </a:r>
            <a:br>
              <a:rPr lang="en-US" sz="4000" b="0" i="0" u="none" strike="noStrike">
                <a:solidFill>
                  <a:srgbClr val="000000"/>
                </a:solidFill>
                <a:latin typeface="FZLanTingHeiS-EB-GB"/>
                <a:ea typeface="FZLanTingHeiS-EB-GB"/>
                <a:cs typeface="FZLanTingHeiS-EB-GB"/>
                <a:sym typeface="FZLanTingHeiS-EB-GB"/>
              </a:rPr>
            </a:br>
            <a:r>
              <a:rPr lang="en-US" sz="4000" b="0" i="0" u="none" strike="noStrike">
                <a:solidFill>
                  <a:srgbClr val="000000"/>
                </a:solidFill>
                <a:latin typeface="FZLanTingHeiS-EB-GB"/>
                <a:ea typeface="FZLanTingHeiS-EB-GB"/>
                <a:cs typeface="FZLanTingHeiS-EB-GB"/>
                <a:sym typeface="FZLanTingHeiS-EB-GB"/>
              </a:rPr>
              <a:t>“手机丢失了，怎么防止银行账户盗刷”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9364980" y="6420961"/>
            <a:ext cx="2743200" cy="36512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ctr">
            <a:noAutofit/>
          </a:bodyPr>
          <a:lstStyle>
            <a:lvl1pPr algn="r">
              <a:lnSpc>
                <a:spcPct val="100000"/>
              </a:lnSpc>
              <a:defRPr sz="1000" b="1" i="1" u="none" strike="noStrike" spc="0">
                <a:solidFill>
                  <a:srgbClr val="898989">
                    <a:alpha val="100000"/>
                  </a:srgbClr>
                </a:solidFill>
                <a:latin typeface="Microsoft YaHei"/>
              </a:defRPr>
            </a:lvl1pPr>
          </a:lstStyle>
          <a:p>
            <a:pPr indent="0" algn="r">
              <a:lnSpc>
                <a:spcPct val="100000"/>
              </a:lnSpc>
            </a:pPr>
            <a:r>
              <a:rPr lang="en-US" sz="1000" b="1" i="1" u="none" strike="noStrike">
                <a:solidFill>
                  <a:srgbClr val="89898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3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48" hasCustomPrompt="1"/>
          </p:nvPr>
        </p:nvSpPr>
        <p:spPr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方正兰亭大黑简体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zh-CN" altLang="en-US" b="1" dirty="0"/>
              <a:t>交互式推荐引擎</a:t>
            </a:r>
            <a:r>
              <a:rPr lang="zh-CN" altLang="en-US" dirty="0"/>
              <a:t>的效果示例：</a:t>
            </a:r>
            <a:r>
              <a:rPr lang="zh-CN" altLang="en-US" sz="2400" b="0" i="0" u="none" strike="noStrike" dirty="0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文本向量模型</a:t>
            </a:r>
            <a:r>
              <a:rPr lang="en-US" altLang="zh-CN" sz="2400" b="0" i="0" u="none" strike="noStrike" dirty="0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+Intent LLMs</a:t>
            </a:r>
            <a:r>
              <a:rPr lang="zh-CN" altLang="en-US" sz="2400" b="0" i="0" u="none" strike="noStrike" dirty="0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的作用</a:t>
            </a:r>
            <a:endParaRPr lang="en-US" altLang="zh-CN" sz="2400" b="0" i="0" u="none" strike="noStrike" dirty="0">
              <a:solidFill>
                <a:srgbClr val="000000"/>
              </a:solidFill>
              <a:latin typeface="方正兰亭大黑简体"/>
              <a:ea typeface="方正兰亭大黑简体"/>
              <a:cs typeface="方正兰亭大黑简体"/>
              <a:sym typeface="方正兰亭大黑简体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E39F44C-6ABB-7642-1FAD-DC23D2D4EB52}"/>
              </a:ext>
            </a:extLst>
          </p:cNvPr>
          <p:cNvSpPr txBox="1"/>
          <p:nvPr/>
        </p:nvSpPr>
        <p:spPr>
          <a:xfrm>
            <a:off x="366073" y="972852"/>
            <a:ext cx="4459499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提示词：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1664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你是一位资深的手机银行用户意图识别机器人，能够基于用户画像 及 用户在手机银行行为事件，精准预测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TOP 3 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的用户意图，以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json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格式输出：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用户画像：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年龄分段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": "35-40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岁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性别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": "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女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常驻地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": "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浙江省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/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绍兴市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/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袍江区；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手机品牌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": "VIVO",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兴趣爱好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": "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美容护肤；亲子教育；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从事行业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": "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服务业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/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餐饮；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代发工资户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": "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否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月均收入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": "5500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元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持有产品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": "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银行卡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/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借记卡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/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普通借记卡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"AUM": "5.5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万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活期余额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": "5.5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万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最近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7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天用户在手机银行用户行为事件：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[ 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“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2025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年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月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30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日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10:15, 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用户查询 ‘存款利率’”，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“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2025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年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月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31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日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10:20, 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用户转出他行同名账户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5000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元“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]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0577013-0A34-2097-066F-E8398E1C237B}"/>
              </a:ext>
            </a:extLst>
          </p:cNvPr>
          <p:cNvSpPr txBox="1"/>
          <p:nvPr/>
        </p:nvSpPr>
        <p:spPr>
          <a:xfrm>
            <a:off x="6224699" y="972852"/>
            <a:ext cx="34100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zh-CN" altLang="en-US" b="1" dirty="0">
                <a:solidFill>
                  <a:srgbClr val="1664FF"/>
                </a:solidFill>
              </a:rPr>
              <a:t>交互式推荐引擎的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推理输出结果：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1664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"TOP3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用户意图预测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": 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F04E0131-B926-5F4F-E141-8E5CB153B11A}"/>
              </a:ext>
            </a:extLst>
          </p:cNvPr>
          <p:cNvSpPr/>
          <p:nvPr/>
        </p:nvSpPr>
        <p:spPr>
          <a:xfrm>
            <a:off x="366073" y="2514600"/>
            <a:ext cx="4459498" cy="2342626"/>
          </a:xfrm>
          <a:prstGeom prst="roundRect">
            <a:avLst>
              <a:gd name="adj" fmla="val 1851"/>
            </a:avLst>
          </a:prstGeom>
          <a:noFill/>
          <a:ln w="12700">
            <a:solidFill>
              <a:srgbClr val="166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665B5904-D5B1-BF13-D8A0-F70E96C01D3B}"/>
              </a:ext>
            </a:extLst>
          </p:cNvPr>
          <p:cNvSpPr/>
          <p:nvPr/>
        </p:nvSpPr>
        <p:spPr>
          <a:xfrm>
            <a:off x="366073" y="5262120"/>
            <a:ext cx="4459498" cy="238793"/>
          </a:xfrm>
          <a:prstGeom prst="roundRect">
            <a:avLst>
              <a:gd name="adj" fmla="val 9587"/>
            </a:avLst>
          </a:prstGeom>
          <a:noFill/>
          <a:ln w="12700">
            <a:solidFill>
              <a:srgbClr val="166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EFA7E3FC-D3A4-99E1-1766-8174F7E0DD73}"/>
              </a:ext>
            </a:extLst>
          </p:cNvPr>
          <p:cNvSpPr/>
          <p:nvPr/>
        </p:nvSpPr>
        <p:spPr>
          <a:xfrm>
            <a:off x="366073" y="5509545"/>
            <a:ext cx="4459498" cy="238792"/>
          </a:xfrm>
          <a:prstGeom prst="roundRect">
            <a:avLst>
              <a:gd name="adj" fmla="val 9587"/>
            </a:avLst>
          </a:prstGeom>
          <a:noFill/>
          <a:ln w="12700">
            <a:solidFill>
              <a:srgbClr val="166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6C7DA675-E2C3-09D6-95CB-A45598DC6141}"/>
              </a:ext>
            </a:extLst>
          </p:cNvPr>
          <p:cNvSpPr/>
          <p:nvPr/>
        </p:nvSpPr>
        <p:spPr>
          <a:xfrm>
            <a:off x="4731088" y="3566850"/>
            <a:ext cx="993437" cy="238125"/>
          </a:xfrm>
          <a:prstGeom prst="roundRect">
            <a:avLst/>
          </a:prstGeom>
          <a:solidFill>
            <a:srgbClr val="166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客户标签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38D7444-72B6-A0D9-17DD-FEEC3216A17C}"/>
              </a:ext>
            </a:extLst>
          </p:cNvPr>
          <p:cNvSpPr/>
          <p:nvPr/>
        </p:nvSpPr>
        <p:spPr>
          <a:xfrm>
            <a:off x="4731088" y="5261309"/>
            <a:ext cx="993437" cy="238125"/>
          </a:xfrm>
          <a:prstGeom prst="roundRect">
            <a:avLst/>
          </a:prstGeom>
          <a:solidFill>
            <a:srgbClr val="166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[2]Query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63420F1F-893D-6445-691F-D66099800C20}"/>
              </a:ext>
            </a:extLst>
          </p:cNvPr>
          <p:cNvSpPr/>
          <p:nvPr/>
        </p:nvSpPr>
        <p:spPr>
          <a:xfrm>
            <a:off x="4731088" y="5508470"/>
            <a:ext cx="993437" cy="238125"/>
          </a:xfrm>
          <a:prstGeom prst="roundRect">
            <a:avLst/>
          </a:prstGeom>
          <a:solidFill>
            <a:srgbClr val="166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[3]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行为数据</a:t>
            </a:r>
          </a:p>
        </p:txBody>
      </p:sp>
      <p:graphicFrame>
        <p:nvGraphicFramePr>
          <p:cNvPr id="16" name="Table 7">
            <a:extLst>
              <a:ext uri="{FF2B5EF4-FFF2-40B4-BE49-F238E27FC236}">
                <a16:creationId xmlns:a16="http://schemas.microsoft.com/office/drawing/2014/main" id="{EAB0D61E-E7E6-32F8-C4E3-E5C399CDE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283969"/>
              </p:ext>
            </p:extLst>
          </p:nvPr>
        </p:nvGraphicFramePr>
        <p:xfrm>
          <a:off x="6224699" y="1817151"/>
          <a:ext cx="5626215" cy="4067997"/>
        </p:xfrm>
        <a:graphic>
          <a:graphicData uri="http://schemas.openxmlformats.org/drawingml/2006/table">
            <a:tbl>
              <a:tblPr firstRow="1" bandRow="1"/>
              <a:tblGrid>
                <a:gridCol w="1364343">
                  <a:extLst>
                    <a:ext uri="{9D8B030D-6E8A-4147-A177-3AD203B41FA5}">
                      <a16:colId xmlns:a16="http://schemas.microsoft.com/office/drawing/2014/main" val="4112481053"/>
                    </a:ext>
                  </a:extLst>
                </a:gridCol>
                <a:gridCol w="783771">
                  <a:extLst>
                    <a:ext uri="{9D8B030D-6E8A-4147-A177-3AD203B41FA5}">
                      <a16:colId xmlns:a16="http://schemas.microsoft.com/office/drawing/2014/main" val="974213807"/>
                    </a:ext>
                  </a:extLst>
                </a:gridCol>
                <a:gridCol w="1966686">
                  <a:extLst>
                    <a:ext uri="{9D8B030D-6E8A-4147-A177-3AD203B41FA5}">
                      <a16:colId xmlns:a16="http://schemas.microsoft.com/office/drawing/2014/main" val="823830057"/>
                    </a:ext>
                  </a:extLst>
                </a:gridCol>
                <a:gridCol w="1511415">
                  <a:extLst>
                    <a:ext uri="{9D8B030D-6E8A-4147-A177-3AD203B41FA5}">
                      <a16:colId xmlns:a16="http://schemas.microsoft.com/office/drawing/2014/main" val="1205141084"/>
                    </a:ext>
                  </a:extLst>
                </a:gridCol>
              </a:tblGrid>
              <a:tr h="423681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意图类型</a:t>
                      </a:r>
                    </a:p>
                  </a:txBody>
                  <a:tcPr marL="144000" marR="144000" marT="108000" marB="10800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664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zh-CN" altLang="en-US" sz="1200" b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置信度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44000" marR="144000" marT="108000" marB="10800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664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zh-CN" altLang="en-US" sz="1200" b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依据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44000" marR="144000" marT="108000" marB="10800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664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zh-CN" altLang="en-US" sz="1200" b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关联产品定义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44000" marR="144000" marT="108000" marB="10800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66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77246"/>
                  </a:ext>
                </a:extLst>
              </a:tr>
              <a:tr h="1214772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l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"</a:t>
                      </a:r>
                      <a:r>
                        <a:rPr kumimoji="0" lang="zh-CN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理财规划</a:t>
                      </a:r>
                      <a:r>
                        <a:rPr kumimoji="0" lang="en-US" altLang="zh-C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"</a:t>
                      </a:r>
                      <a:endParaRPr kumimoji="0" lang="en-US" altLang="zh-C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44000" marR="144000" marT="108000" marB="10800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0.85</a:t>
                      </a:r>
                      <a:endParaRPr kumimoji="0" lang="en-US" altLang="zh-C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44000" marR="144000" marT="108000" marB="10800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"</a:t>
                      </a:r>
                      <a:r>
                        <a:rPr kumimoji="0" lang="zh-CN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用户查询存款利率行为</a:t>
                      </a:r>
                      <a:r>
                        <a:rPr kumimoji="0" lang="en-US" altLang="zh-C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"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"</a:t>
                      </a:r>
                      <a:r>
                        <a:rPr kumimoji="0" lang="zh-CN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活期余额与</a:t>
                      </a:r>
                      <a:r>
                        <a:rPr kumimoji="0" lang="en-US" altLang="zh-C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AUM</a:t>
                      </a:r>
                      <a:r>
                        <a:rPr kumimoji="0" lang="zh-CN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完全匹配显示资金闲置</a:t>
                      </a:r>
                      <a:r>
                        <a:rPr kumimoji="0" lang="en-US" altLang="zh-C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"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"</a:t>
                      </a:r>
                      <a:r>
                        <a:rPr kumimoji="0" lang="zh-CN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年龄分段处于家庭责任高峰期</a:t>
                      </a:r>
                      <a:r>
                        <a:rPr kumimoji="0" lang="en-US" altLang="zh-C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"</a:t>
                      </a:r>
                    </a:p>
                  </a:txBody>
                  <a:tcPr marL="144000" marR="144000" marT="108000" marB="10800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664F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"</a:t>
                      </a:r>
                      <a:r>
                        <a:rPr kumimoji="0" lang="zh-CN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664F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定期存款</a:t>
                      </a:r>
                      <a:r>
                        <a:rPr kumimoji="0" lang="en-US" altLang="zh-C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664F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"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664F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"</a:t>
                      </a:r>
                      <a:r>
                        <a:rPr kumimoji="0" lang="zh-CN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664F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货币基金</a:t>
                      </a:r>
                      <a:r>
                        <a:rPr kumimoji="0" lang="en-US" altLang="zh-C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664F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"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664F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"</a:t>
                      </a:r>
                      <a:r>
                        <a:rPr kumimoji="0" lang="zh-CN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664F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低风险理财</a:t>
                      </a:r>
                      <a:r>
                        <a:rPr kumimoji="0" lang="en-US" altLang="zh-C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664F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"</a:t>
                      </a:r>
                    </a:p>
                  </a:txBody>
                  <a:tcPr marL="144000" marR="144000" marT="108000" marB="10800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6130375"/>
                  </a:ext>
                </a:extLst>
              </a:tr>
              <a:tr h="1214772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l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"</a:t>
                      </a:r>
                      <a:r>
                        <a:rPr kumimoji="0" lang="zh-CN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资金归集管理</a:t>
                      </a:r>
                      <a:r>
                        <a:rPr kumimoji="0" lang="en-US" altLang="zh-C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"</a:t>
                      </a:r>
                      <a:endParaRPr kumimoji="0" lang="en-US" altLang="zh-C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44000" marR="144000" marT="108000" marB="10800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0.72</a:t>
                      </a:r>
                    </a:p>
                  </a:txBody>
                  <a:tcPr marL="144000" marR="144000" marT="108000" marB="10800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"</a:t>
                      </a:r>
                      <a:r>
                        <a:rPr kumimoji="0" lang="zh-CN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跨行同名账户转账行为</a:t>
                      </a:r>
                      <a:r>
                        <a:rPr kumimoji="0" lang="en-US" altLang="zh-C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"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"</a:t>
                      </a:r>
                      <a:r>
                        <a:rPr kumimoji="0" lang="zh-CN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持有单一普通借记卡</a:t>
                      </a:r>
                      <a:r>
                        <a:rPr kumimoji="0" lang="en-US" altLang="zh-C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"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"</a:t>
                      </a:r>
                      <a:r>
                        <a:rPr kumimoji="0" lang="zh-CN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代发工资户标识为否</a:t>
                      </a:r>
                      <a:r>
                        <a:rPr kumimoji="0" lang="en-US" altLang="zh-C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"</a:t>
                      </a:r>
                    </a:p>
                  </a:txBody>
                  <a:tcPr marL="144000" marR="144000" marT="108000" marB="10800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664F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"</a:t>
                      </a:r>
                      <a:r>
                        <a:rPr kumimoji="0" lang="zh-CN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664F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多账户管理服务</a:t>
                      </a:r>
                      <a:r>
                        <a:rPr kumimoji="0" lang="en-US" altLang="zh-C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664F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"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664F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"</a:t>
                      </a:r>
                      <a:r>
                        <a:rPr kumimoji="0" lang="zh-CN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664F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资金归集签约</a:t>
                      </a:r>
                      <a:r>
                        <a:rPr kumimoji="0" lang="en-US" altLang="zh-C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664F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"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664F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"II</a:t>
                      </a:r>
                      <a:r>
                        <a:rPr kumimoji="0" lang="zh-CN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664F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类账户升级</a:t>
                      </a:r>
                      <a:r>
                        <a:rPr kumimoji="0" lang="en-US" altLang="zh-C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664F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"</a:t>
                      </a:r>
                    </a:p>
                  </a:txBody>
                  <a:tcPr marL="144000" marR="144000" marT="108000" marB="10800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5020387"/>
                  </a:ext>
                </a:extLst>
              </a:tr>
              <a:tr h="1214772">
                <a:tc>
                  <a:txBody>
                    <a:bodyPr/>
                    <a:lstStyle/>
                    <a:p>
                      <a:pPr marL="0" marR="0" lvl="0" indent="0" algn="l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"</a:t>
                      </a:r>
                      <a:r>
                        <a:rPr kumimoji="0" lang="zh-CN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教育金储备</a:t>
                      </a:r>
                      <a:r>
                        <a:rPr kumimoji="0" lang="en-US" altLang="zh-C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"</a:t>
                      </a:r>
                      <a:endParaRPr kumimoji="0" lang="en-US" altLang="zh-C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44000" marR="144000" marT="108000" marB="10800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0.68</a:t>
                      </a:r>
                    </a:p>
                  </a:txBody>
                  <a:tcPr marL="144000" marR="144000" marT="108000" marB="10800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"</a:t>
                      </a:r>
                      <a:r>
                        <a:rPr kumimoji="0" lang="zh-CN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亲子教育兴趣标签</a:t>
                      </a:r>
                      <a:r>
                        <a:rPr kumimoji="0" lang="en-US" altLang="zh-C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"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"</a:t>
                      </a:r>
                      <a:r>
                        <a:rPr kumimoji="0" lang="zh-CN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服务业从业稳定性需求</a:t>
                      </a:r>
                      <a:r>
                        <a:rPr kumimoji="0" lang="en-US" altLang="zh-C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"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"</a:t>
                      </a:r>
                      <a:r>
                        <a:rPr kumimoji="0" lang="zh-CN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中等收入水平下的长期规划</a:t>
                      </a:r>
                      <a:r>
                        <a:rPr kumimoji="0" lang="en-US" altLang="zh-C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"</a:t>
                      </a:r>
                    </a:p>
                  </a:txBody>
                  <a:tcPr marL="144000" marR="144000" marT="108000" marB="10800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664F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"</a:t>
                      </a:r>
                      <a:r>
                        <a:rPr kumimoji="0" lang="zh-CN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664F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教育储蓄计划</a:t>
                      </a:r>
                      <a:r>
                        <a:rPr kumimoji="0" lang="en-US" altLang="zh-C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664F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"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664F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"</a:t>
                      </a:r>
                      <a:r>
                        <a:rPr kumimoji="0" lang="zh-CN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664F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儿童成长账户</a:t>
                      </a:r>
                      <a:r>
                        <a:rPr kumimoji="0" lang="en-US" altLang="zh-C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664F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"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664F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"</a:t>
                      </a:r>
                      <a:r>
                        <a:rPr kumimoji="0" lang="zh-CN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664F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基金定投</a:t>
                      </a:r>
                      <a:r>
                        <a:rPr kumimoji="0" lang="en-US" altLang="zh-C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664F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/>
                          <a:sym typeface="Arial"/>
                        </a:rPr>
                        <a:t>"</a:t>
                      </a:r>
                    </a:p>
                  </a:txBody>
                  <a:tcPr marL="144000" marR="144000" marT="108000" marB="10800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0042678"/>
                  </a:ext>
                </a:extLst>
              </a:tr>
            </a:tbl>
          </a:graphicData>
        </a:graphic>
      </p:graphicFrame>
      <p:grpSp>
        <p:nvGrpSpPr>
          <p:cNvPr id="19" name="组合 18">
            <a:extLst>
              <a:ext uri="{FF2B5EF4-FFF2-40B4-BE49-F238E27FC236}">
                <a16:creationId xmlns:a16="http://schemas.microsoft.com/office/drawing/2014/main" id="{2E7BD53D-342F-B3A6-F131-7FAC163099DC}"/>
              </a:ext>
            </a:extLst>
          </p:cNvPr>
          <p:cNvGrpSpPr/>
          <p:nvPr/>
        </p:nvGrpSpPr>
        <p:grpSpPr>
          <a:xfrm>
            <a:off x="5706775" y="3378863"/>
            <a:ext cx="453043" cy="614097"/>
            <a:chOff x="17106900" y="-317505"/>
            <a:chExt cx="1593458" cy="2159924"/>
          </a:xfrm>
        </p:grpSpPr>
        <p:sp>
          <p:nvSpPr>
            <p:cNvPr id="20" name="任意多边形: 形状 158">
              <a:extLst>
                <a:ext uri="{FF2B5EF4-FFF2-40B4-BE49-F238E27FC236}">
                  <a16:creationId xmlns:a16="http://schemas.microsoft.com/office/drawing/2014/main" id="{E1AE9850-010A-7F6F-BA47-6A9A7E42D718}"/>
                </a:ext>
              </a:extLst>
            </p:cNvPr>
            <p:cNvSpPr/>
            <p:nvPr/>
          </p:nvSpPr>
          <p:spPr>
            <a:xfrm>
              <a:off x="17824058" y="-56693"/>
              <a:ext cx="876300" cy="1638300"/>
            </a:xfrm>
            <a:custGeom>
              <a:avLst/>
              <a:gdLst>
                <a:gd name="connsiteX0" fmla="*/ 0 w 876300"/>
                <a:gd name="connsiteY0" fmla="*/ 0 h 1638300"/>
                <a:gd name="connsiteX1" fmla="*/ 419100 w 876300"/>
                <a:gd name="connsiteY1" fmla="*/ 0 h 1638300"/>
                <a:gd name="connsiteX2" fmla="*/ 876300 w 876300"/>
                <a:gd name="connsiteY2" fmla="*/ 838200 h 1638300"/>
                <a:gd name="connsiteX3" fmla="*/ 419100 w 876300"/>
                <a:gd name="connsiteY3" fmla="*/ 1638300 h 1638300"/>
                <a:gd name="connsiteX4" fmla="*/ 76200 w 876300"/>
                <a:gd name="connsiteY4" fmla="*/ 1638300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300" h="1638300">
                  <a:moveTo>
                    <a:pt x="0" y="0"/>
                  </a:moveTo>
                  <a:lnTo>
                    <a:pt x="419100" y="0"/>
                  </a:lnTo>
                  <a:lnTo>
                    <a:pt x="876300" y="838200"/>
                  </a:lnTo>
                  <a:lnTo>
                    <a:pt x="419100" y="1638300"/>
                  </a:lnTo>
                  <a:lnTo>
                    <a:pt x="76200" y="1638300"/>
                  </a:lnTo>
                </a:path>
              </a:pathLst>
            </a:custGeom>
            <a:gradFill flip="none" rotWithShape="1">
              <a:gsLst>
                <a:gs pos="0">
                  <a:schemeClr val="accent1">
                    <a:alpha val="38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0800000" scaled="1"/>
              <a:tileRect/>
            </a:gradFill>
            <a:ln w="6350" cap="flat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" name="任意多边形: 形状 159">
              <a:extLst>
                <a:ext uri="{FF2B5EF4-FFF2-40B4-BE49-F238E27FC236}">
                  <a16:creationId xmlns:a16="http://schemas.microsoft.com/office/drawing/2014/main" id="{3C66EAF2-1588-46AF-441F-F924B9A318DC}"/>
                </a:ext>
              </a:extLst>
            </p:cNvPr>
            <p:cNvSpPr/>
            <p:nvPr/>
          </p:nvSpPr>
          <p:spPr>
            <a:xfrm>
              <a:off x="17106900" y="-317505"/>
              <a:ext cx="1155308" cy="2159924"/>
            </a:xfrm>
            <a:custGeom>
              <a:avLst/>
              <a:gdLst>
                <a:gd name="connsiteX0" fmla="*/ 0 w 876300"/>
                <a:gd name="connsiteY0" fmla="*/ 0 h 1638300"/>
                <a:gd name="connsiteX1" fmla="*/ 419100 w 876300"/>
                <a:gd name="connsiteY1" fmla="*/ 0 h 1638300"/>
                <a:gd name="connsiteX2" fmla="*/ 876300 w 876300"/>
                <a:gd name="connsiteY2" fmla="*/ 838200 h 1638300"/>
                <a:gd name="connsiteX3" fmla="*/ 419100 w 876300"/>
                <a:gd name="connsiteY3" fmla="*/ 1638300 h 1638300"/>
                <a:gd name="connsiteX4" fmla="*/ 76200 w 876300"/>
                <a:gd name="connsiteY4" fmla="*/ 1638300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300" h="1638300">
                  <a:moveTo>
                    <a:pt x="0" y="0"/>
                  </a:moveTo>
                  <a:lnTo>
                    <a:pt x="419100" y="0"/>
                  </a:lnTo>
                  <a:lnTo>
                    <a:pt x="876300" y="838200"/>
                  </a:lnTo>
                  <a:lnTo>
                    <a:pt x="419100" y="1638300"/>
                  </a:lnTo>
                  <a:lnTo>
                    <a:pt x="76200" y="1638300"/>
                  </a:lnTo>
                </a:path>
              </a:pathLst>
            </a:custGeom>
            <a:gradFill flip="none" rotWithShape="1">
              <a:gsLst>
                <a:gs pos="30000">
                  <a:schemeClr val="accent1">
                    <a:alpha val="9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0800000" scaled="1"/>
              <a:tileRect/>
            </a:gradFill>
            <a:ln w="3175" cap="flat">
              <a:gradFill flip="none" rotWithShape="1">
                <a:gsLst>
                  <a:gs pos="36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A10AAA0-72A0-2B3A-D25E-F7EFA0C202E1}"/>
              </a:ext>
            </a:extLst>
          </p:cNvPr>
          <p:cNvGrpSpPr/>
          <p:nvPr/>
        </p:nvGrpSpPr>
        <p:grpSpPr>
          <a:xfrm>
            <a:off x="5706775" y="5180617"/>
            <a:ext cx="453043" cy="614097"/>
            <a:chOff x="17106900" y="-317505"/>
            <a:chExt cx="1593458" cy="2159924"/>
          </a:xfrm>
        </p:grpSpPr>
        <p:sp>
          <p:nvSpPr>
            <p:cNvPr id="23" name="任意多边形: 形状 158">
              <a:extLst>
                <a:ext uri="{FF2B5EF4-FFF2-40B4-BE49-F238E27FC236}">
                  <a16:creationId xmlns:a16="http://schemas.microsoft.com/office/drawing/2014/main" id="{60607392-233E-47BF-6888-DAF8F7BD26F4}"/>
                </a:ext>
              </a:extLst>
            </p:cNvPr>
            <p:cNvSpPr/>
            <p:nvPr/>
          </p:nvSpPr>
          <p:spPr>
            <a:xfrm>
              <a:off x="17824058" y="-56693"/>
              <a:ext cx="876300" cy="1638300"/>
            </a:xfrm>
            <a:custGeom>
              <a:avLst/>
              <a:gdLst>
                <a:gd name="connsiteX0" fmla="*/ 0 w 876300"/>
                <a:gd name="connsiteY0" fmla="*/ 0 h 1638300"/>
                <a:gd name="connsiteX1" fmla="*/ 419100 w 876300"/>
                <a:gd name="connsiteY1" fmla="*/ 0 h 1638300"/>
                <a:gd name="connsiteX2" fmla="*/ 876300 w 876300"/>
                <a:gd name="connsiteY2" fmla="*/ 838200 h 1638300"/>
                <a:gd name="connsiteX3" fmla="*/ 419100 w 876300"/>
                <a:gd name="connsiteY3" fmla="*/ 1638300 h 1638300"/>
                <a:gd name="connsiteX4" fmla="*/ 76200 w 876300"/>
                <a:gd name="connsiteY4" fmla="*/ 1638300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300" h="1638300">
                  <a:moveTo>
                    <a:pt x="0" y="0"/>
                  </a:moveTo>
                  <a:lnTo>
                    <a:pt x="419100" y="0"/>
                  </a:lnTo>
                  <a:lnTo>
                    <a:pt x="876300" y="838200"/>
                  </a:lnTo>
                  <a:lnTo>
                    <a:pt x="419100" y="1638300"/>
                  </a:lnTo>
                  <a:lnTo>
                    <a:pt x="76200" y="1638300"/>
                  </a:lnTo>
                </a:path>
              </a:pathLst>
            </a:custGeom>
            <a:gradFill flip="none" rotWithShape="1">
              <a:gsLst>
                <a:gs pos="0">
                  <a:schemeClr val="accent1">
                    <a:alpha val="38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0800000" scaled="1"/>
              <a:tileRect/>
            </a:gradFill>
            <a:ln w="6350" cap="flat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" name="任意多边形: 形状 159">
              <a:extLst>
                <a:ext uri="{FF2B5EF4-FFF2-40B4-BE49-F238E27FC236}">
                  <a16:creationId xmlns:a16="http://schemas.microsoft.com/office/drawing/2014/main" id="{62A330D3-3996-5D0F-CEB4-ADE55628C3C8}"/>
                </a:ext>
              </a:extLst>
            </p:cNvPr>
            <p:cNvSpPr/>
            <p:nvPr/>
          </p:nvSpPr>
          <p:spPr>
            <a:xfrm>
              <a:off x="17106900" y="-317505"/>
              <a:ext cx="1155308" cy="2159924"/>
            </a:xfrm>
            <a:custGeom>
              <a:avLst/>
              <a:gdLst>
                <a:gd name="connsiteX0" fmla="*/ 0 w 876300"/>
                <a:gd name="connsiteY0" fmla="*/ 0 h 1638300"/>
                <a:gd name="connsiteX1" fmla="*/ 419100 w 876300"/>
                <a:gd name="connsiteY1" fmla="*/ 0 h 1638300"/>
                <a:gd name="connsiteX2" fmla="*/ 876300 w 876300"/>
                <a:gd name="connsiteY2" fmla="*/ 838200 h 1638300"/>
                <a:gd name="connsiteX3" fmla="*/ 419100 w 876300"/>
                <a:gd name="connsiteY3" fmla="*/ 1638300 h 1638300"/>
                <a:gd name="connsiteX4" fmla="*/ 76200 w 876300"/>
                <a:gd name="connsiteY4" fmla="*/ 1638300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300" h="1638300">
                  <a:moveTo>
                    <a:pt x="0" y="0"/>
                  </a:moveTo>
                  <a:lnTo>
                    <a:pt x="419100" y="0"/>
                  </a:lnTo>
                  <a:lnTo>
                    <a:pt x="876300" y="838200"/>
                  </a:lnTo>
                  <a:lnTo>
                    <a:pt x="419100" y="1638300"/>
                  </a:lnTo>
                  <a:lnTo>
                    <a:pt x="76200" y="1638300"/>
                  </a:lnTo>
                </a:path>
              </a:pathLst>
            </a:custGeom>
            <a:gradFill flip="none" rotWithShape="1">
              <a:gsLst>
                <a:gs pos="30000">
                  <a:schemeClr val="accent1">
                    <a:alpha val="9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0800000" scaled="1"/>
              <a:tileRect/>
            </a:gradFill>
            <a:ln w="3175" cap="flat">
              <a:gradFill flip="none" rotWithShape="1">
                <a:gsLst>
                  <a:gs pos="36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5135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48" hasCustomPrompt="1"/>
          </p:nvPr>
        </p:nvSpPr>
        <p:spPr>
          <a:xfrm>
            <a:off x="442913" y="314392"/>
            <a:ext cx="9915164" cy="47148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方正兰亭大黑简体"/>
              </a:defRPr>
            </a:lvl1pPr>
          </a:lstStyle>
          <a:p>
            <a:r>
              <a:rPr lang="zh-CN" altLang="en-US" b="1" dirty="0"/>
              <a:t>交互式推荐引擎</a:t>
            </a:r>
            <a:r>
              <a:rPr lang="zh-CN" altLang="en-US" dirty="0"/>
              <a:t>的构建，</a:t>
            </a:r>
            <a:r>
              <a:rPr lang="zh-CN" altLang="en-US" dirty="0">
                <a:solidFill>
                  <a:srgbClr val="000000"/>
                </a:solidFill>
                <a:ea typeface="方正兰亭大黑简体"/>
                <a:cs typeface="方正兰亭大黑简体"/>
                <a:sym typeface="方正兰亭大黑简体"/>
              </a:rPr>
              <a:t>以意图树为例</a:t>
            </a:r>
            <a:endParaRPr lang="en-US" altLang="zh-CN" sz="2400" b="0" i="0" u="none" strike="noStrike" dirty="0">
              <a:solidFill>
                <a:srgbClr val="000000"/>
              </a:solidFill>
              <a:latin typeface="方正兰亭大黑简体"/>
              <a:ea typeface="方正兰亭大黑简体"/>
              <a:cs typeface="方正兰亭大黑简体"/>
              <a:sym typeface="方正兰亭大黑简体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93DBD70-9490-D38D-D4BB-4A0ADCC06693}"/>
              </a:ext>
            </a:extLst>
          </p:cNvPr>
          <p:cNvSpPr txBox="1"/>
          <p:nvPr/>
        </p:nvSpPr>
        <p:spPr>
          <a:xfrm>
            <a:off x="442913" y="785880"/>
            <a:ext cx="10603235" cy="576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Arial"/>
                <a:sym typeface="微软雅黑"/>
              </a:rPr>
              <a:t>基于手机银行的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Arial"/>
                <a:sym typeface="微软雅黑"/>
              </a:rPr>
              <a:t>query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Arial"/>
                <a:sym typeface="微软雅黑"/>
              </a:rPr>
              <a:t>分析用户的需求分布，以及这些需求是否被有效满足</a:t>
            </a:r>
            <a:r>
              <a:rPr lang="zh-CN" altLang="en-US" dirty="0">
                <a:latin typeface="微软雅黑"/>
                <a:ea typeface="微软雅黑"/>
                <a:sym typeface="微软雅黑"/>
              </a:rPr>
              <a:t>，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Arial"/>
                <a:sym typeface="微软雅黑"/>
              </a:rPr>
              <a:t>在“意图空间”实现对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Arial"/>
                <a:sym typeface="微软雅黑"/>
              </a:rPr>
              <a:t>query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Arial"/>
                <a:sym typeface="微软雅黑"/>
              </a:rPr>
              <a:t>的聚类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Arial"/>
              <a:sym typeface="微软雅黑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Arial"/>
                <a:sym typeface="微软雅黑"/>
              </a:rPr>
              <a:t>实体类型：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Arial"/>
                <a:sym typeface="微软雅黑"/>
              </a:rPr>
              <a:t>APP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Arial"/>
                <a:sym typeface="微软雅黑"/>
              </a:rPr>
              <a:t>功能、金融产品、产品指南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Arial"/>
                <a:sym typeface="微软雅黑"/>
              </a:rPr>
              <a:t>/Q&amp;A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Arial"/>
                <a:sym typeface="微软雅黑"/>
              </a:rPr>
              <a:t>知识库、营销活动、金融资讯、优惠商家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Arial"/>
              <a:sym typeface="微软雅黑"/>
            </a:endParaRPr>
          </a:p>
        </p:txBody>
      </p:sp>
      <p:pic>
        <p:nvPicPr>
          <p:cNvPr id="5" name="图片 4" descr="一些文字和图片的手机截图&#10;&#10;描述已自动生成">
            <a:extLst>
              <a:ext uri="{FF2B5EF4-FFF2-40B4-BE49-F238E27FC236}">
                <a16:creationId xmlns:a16="http://schemas.microsoft.com/office/drawing/2014/main" id="{B736EA90-9FA6-A29E-1D42-8C76C158D3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84" t="8056"/>
          <a:stretch/>
        </p:blipFill>
        <p:spPr>
          <a:xfrm>
            <a:off x="8006833" y="1776452"/>
            <a:ext cx="3601351" cy="3247998"/>
          </a:xfrm>
          <a:prstGeom prst="rect">
            <a:avLst/>
          </a:prstGeom>
        </p:spPr>
      </p:pic>
      <p:pic>
        <p:nvPicPr>
          <p:cNvPr id="6" name="图片 5" descr="图表, 散点图&#10;&#10;描述已自动生成">
            <a:extLst>
              <a:ext uri="{FF2B5EF4-FFF2-40B4-BE49-F238E27FC236}">
                <a16:creationId xmlns:a16="http://schemas.microsoft.com/office/drawing/2014/main" id="{86B35460-5EAF-6670-146A-9EF64575CC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18"/>
          <a:stretch/>
        </p:blipFill>
        <p:spPr>
          <a:xfrm>
            <a:off x="3865069" y="1950965"/>
            <a:ext cx="3361990" cy="2379767"/>
          </a:xfrm>
          <a:prstGeom prst="rect">
            <a:avLst/>
          </a:prstGeom>
        </p:spPr>
      </p:pic>
      <p:sp>
        <p:nvSpPr>
          <p:cNvPr id="7" name="AutoShape 4">
            <a:extLst>
              <a:ext uri="{FF2B5EF4-FFF2-40B4-BE49-F238E27FC236}">
                <a16:creationId xmlns:a16="http://schemas.microsoft.com/office/drawing/2014/main" id="{921C390D-A002-39A1-3943-39639B89022E}"/>
              </a:ext>
            </a:extLst>
          </p:cNvPr>
          <p:cNvSpPr/>
          <p:nvPr/>
        </p:nvSpPr>
        <p:spPr>
          <a:xfrm>
            <a:off x="8509311" y="1545800"/>
            <a:ext cx="2077594" cy="287751"/>
          </a:xfrm>
          <a:prstGeom prst="roundRect">
            <a:avLst>
              <a:gd name="adj" fmla="val 6742"/>
            </a:avLst>
          </a:prstGeom>
          <a:solidFill>
            <a:schemeClr val="bg1"/>
          </a:solidFill>
          <a:ln w="12700" cap="flat">
            <a:solidFill>
              <a:srgbClr val="1664FF"/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Arial"/>
                <a:sym typeface="微软雅黑"/>
              </a:rPr>
              <a:t>意图簇与代表性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Arial"/>
                <a:sym typeface="微软雅黑"/>
              </a:rPr>
              <a:t>query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1664FF"/>
              </a:solidFill>
              <a:effectLst/>
              <a:uLnTx/>
              <a:uFillTx/>
              <a:latin typeface="微软雅黑"/>
              <a:ea typeface="微软雅黑"/>
              <a:cs typeface="Arial"/>
              <a:sym typeface="微软雅黑"/>
            </a:endParaRP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430793A9-E926-9908-B894-E1B77B52A813}"/>
              </a:ext>
            </a:extLst>
          </p:cNvPr>
          <p:cNvSpPr/>
          <p:nvPr/>
        </p:nvSpPr>
        <p:spPr>
          <a:xfrm>
            <a:off x="4510807" y="1545800"/>
            <a:ext cx="2077594" cy="287751"/>
          </a:xfrm>
          <a:prstGeom prst="roundRect">
            <a:avLst>
              <a:gd name="adj" fmla="val 6742"/>
            </a:avLst>
          </a:prstGeom>
          <a:solidFill>
            <a:schemeClr val="bg1"/>
          </a:solidFill>
          <a:ln w="12700" cap="flat">
            <a:solidFill>
              <a:srgbClr val="1664FF"/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Arial"/>
                <a:sym typeface="微软雅黑"/>
              </a:rPr>
              <a:t>在“意图空间”聚类</a:t>
            </a:r>
          </a:p>
        </p:txBody>
      </p:sp>
      <p:pic>
        <p:nvPicPr>
          <p:cNvPr id="9" name="图片 8" descr="图形用户界面, 应用程序, 表格, Excel&#10;&#10;描述已自动生成">
            <a:extLst>
              <a:ext uri="{FF2B5EF4-FFF2-40B4-BE49-F238E27FC236}">
                <a16:creationId xmlns:a16="http://schemas.microsoft.com/office/drawing/2014/main" id="{2AB36701-6BE2-EFA9-B034-6556DF7124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867"/>
          <a:stretch/>
        </p:blipFill>
        <p:spPr>
          <a:xfrm>
            <a:off x="800701" y="1641645"/>
            <a:ext cx="2505753" cy="3247998"/>
          </a:xfrm>
          <a:prstGeom prst="rect">
            <a:avLst/>
          </a:prstGeom>
        </p:spPr>
      </p:pic>
      <p:sp>
        <p:nvSpPr>
          <p:cNvPr id="10" name="AutoShape 4">
            <a:extLst>
              <a:ext uri="{FF2B5EF4-FFF2-40B4-BE49-F238E27FC236}">
                <a16:creationId xmlns:a16="http://schemas.microsoft.com/office/drawing/2014/main" id="{D1BA088E-BFBA-5ECD-BD8A-8008AF462C75}"/>
              </a:ext>
            </a:extLst>
          </p:cNvPr>
          <p:cNvSpPr/>
          <p:nvPr/>
        </p:nvSpPr>
        <p:spPr>
          <a:xfrm>
            <a:off x="1014781" y="1545800"/>
            <a:ext cx="2077594" cy="287751"/>
          </a:xfrm>
          <a:prstGeom prst="roundRect">
            <a:avLst>
              <a:gd name="adj" fmla="val 6742"/>
            </a:avLst>
          </a:prstGeom>
          <a:solidFill>
            <a:schemeClr val="bg1"/>
          </a:solidFill>
          <a:ln w="12700" cap="flat">
            <a:solidFill>
              <a:srgbClr val="1664FF"/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Arial"/>
                <a:sym typeface="微软雅黑"/>
              </a:rPr>
              <a:t>手机银行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Arial"/>
                <a:sym typeface="微软雅黑"/>
              </a:rPr>
              <a:t>query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1664FF"/>
              </a:solidFill>
              <a:effectLst/>
              <a:uLnTx/>
              <a:uFillTx/>
              <a:latin typeface="微软雅黑"/>
              <a:ea typeface="微软雅黑"/>
              <a:cs typeface="Arial"/>
              <a:sym typeface="微软雅黑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6A88281-1BCB-E967-6C60-E0E0654B0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0201" y="4853213"/>
            <a:ext cx="4471724" cy="18599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AutoShape 4">
            <a:extLst>
              <a:ext uri="{FF2B5EF4-FFF2-40B4-BE49-F238E27FC236}">
                <a16:creationId xmlns:a16="http://schemas.microsoft.com/office/drawing/2014/main" id="{5132CB7E-18EC-A3EB-80CA-E3D630CB58B0}"/>
              </a:ext>
            </a:extLst>
          </p:cNvPr>
          <p:cNvSpPr/>
          <p:nvPr/>
        </p:nvSpPr>
        <p:spPr>
          <a:xfrm>
            <a:off x="4510807" y="4514469"/>
            <a:ext cx="2077594" cy="287751"/>
          </a:xfrm>
          <a:prstGeom prst="roundRect">
            <a:avLst>
              <a:gd name="adj" fmla="val 6742"/>
            </a:avLst>
          </a:prstGeom>
          <a:solidFill>
            <a:schemeClr val="bg1"/>
          </a:solidFill>
          <a:ln w="12700" cap="flat">
            <a:solidFill>
              <a:srgbClr val="1664FF"/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Arial"/>
                <a:sym typeface="微软雅黑"/>
              </a:rPr>
              <a:t>意图树示意</a:t>
            </a:r>
          </a:p>
        </p:txBody>
      </p:sp>
    </p:spTree>
    <p:extLst>
      <p:ext uri="{BB962C8B-B14F-4D97-AF65-F5344CB8AC3E}">
        <p14:creationId xmlns:p14="http://schemas.microsoft.com/office/powerpoint/2010/main" val="1718941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12" hasCustomPrompt="1"/>
          </p:nvPr>
        </p:nvSpPr>
        <p:spPr>
          <a:xfrm>
            <a:off x="823232" y="2967242"/>
            <a:ext cx="10501994" cy="923517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>
              <a:lnSpc>
                <a:spcPct val="150000"/>
              </a:lnSpc>
              <a:defRPr sz="4000" b="0" i="0" u="none" strike="noStrike" spc="0">
                <a:solidFill>
                  <a:srgbClr val="000000">
                    <a:alpha val="100000"/>
                  </a:srgbClr>
                </a:solidFill>
                <a:latin typeface="FZLanTingHeiS-EB-GB"/>
              </a:defRPr>
            </a:lvl1pPr>
          </a:lstStyle>
          <a:p>
            <a:r>
              <a:rPr lang="zh-CN" altLang="en-US" b="1" dirty="0"/>
              <a:t>交互式推荐引擎</a:t>
            </a:r>
            <a:endParaRPr lang="en-US" altLang="zh-CN" b="1" dirty="0"/>
          </a:p>
          <a:p>
            <a:pPr indent="0" algn="ctr"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ea typeface="FZLanTingHeiS-EB-GB"/>
                <a:cs typeface="FZLanTingHeiS-EB-GB"/>
                <a:sym typeface="FZLanTingHeiS-EB-GB"/>
              </a:rPr>
              <a:t>构建的</a:t>
            </a:r>
            <a:r>
              <a:rPr lang="zh-CN" altLang="en-US" b="1" dirty="0">
                <a:solidFill>
                  <a:srgbClr val="1664FF"/>
                </a:solidFill>
                <a:ea typeface="FZLanTingHeiS-EB-GB"/>
                <a:cs typeface="FZLanTingHeiS-EB-GB"/>
                <a:sym typeface="FZLanTingHeiS-EB-GB"/>
              </a:rPr>
              <a:t>挑战与矛盾</a:t>
            </a:r>
            <a:endParaRPr lang="en-US" sz="4000" b="1" i="0" u="none" strike="noStrike" dirty="0">
              <a:solidFill>
                <a:srgbClr val="1664FF"/>
              </a:solidFill>
              <a:latin typeface="FZLanTingHeiS-EB-GB"/>
              <a:ea typeface="FZLanTingHeiS-EB-GB"/>
              <a:cs typeface="FZLanTingHeiS-EB-GB"/>
              <a:sym typeface="FZLanTingHeiS-EB-GB"/>
            </a:endParaRP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9364980" y="6420961"/>
            <a:ext cx="2743200" cy="36512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ctr">
            <a:noAutofit/>
          </a:bodyPr>
          <a:lstStyle>
            <a:lvl1pPr algn="r">
              <a:lnSpc>
                <a:spcPct val="100000"/>
              </a:lnSpc>
              <a:defRPr sz="1000" b="1" i="1" u="none" strike="noStrike" spc="0">
                <a:solidFill>
                  <a:srgbClr val="898989">
                    <a:alpha val="100000"/>
                  </a:srgbClr>
                </a:solidFill>
                <a:latin typeface="Microsoft YaHei"/>
              </a:defRPr>
            </a:lvl1pPr>
          </a:lstStyle>
          <a:p>
            <a:pPr indent="0" algn="r">
              <a:lnSpc>
                <a:spcPct val="100000"/>
              </a:lnSpc>
            </a:pPr>
            <a:r>
              <a:rPr lang="en-US" sz="1000" b="1" i="1" u="none" strike="noStrike">
                <a:solidFill>
                  <a:srgbClr val="89898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53989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48" hasCustomPrompt="1"/>
          </p:nvPr>
        </p:nvSpPr>
        <p:spPr>
          <a:xfrm>
            <a:off x="442913" y="314392"/>
            <a:ext cx="9915164" cy="47148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方正兰亭大黑简体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zh-CN" altLang="en-US" dirty="0">
                <a:solidFill>
                  <a:srgbClr val="000000"/>
                </a:solidFill>
                <a:ea typeface="方正兰亭大黑简体"/>
                <a:cs typeface="方正兰亭大黑简体"/>
                <a:sym typeface="方正兰亭大黑简体"/>
              </a:rPr>
              <a:t>挑战：矛盾</a:t>
            </a:r>
            <a:r>
              <a:rPr lang="en-US" altLang="zh-CN" dirty="0">
                <a:solidFill>
                  <a:srgbClr val="000000"/>
                </a:solidFill>
                <a:ea typeface="方正兰亭大黑简体"/>
                <a:cs typeface="方正兰亭大黑简体"/>
                <a:sym typeface="方正兰亭大黑简体"/>
              </a:rPr>
              <a:t>1&amp;2</a:t>
            </a:r>
            <a:endParaRPr lang="en-US" altLang="zh-CN" sz="2400" b="0" i="0" u="none" strike="noStrike" dirty="0">
              <a:solidFill>
                <a:srgbClr val="000000"/>
              </a:solidFill>
              <a:latin typeface="方正兰亭大黑简体"/>
              <a:ea typeface="方正兰亭大黑简体"/>
              <a:cs typeface="方正兰亭大黑简体"/>
              <a:sym typeface="方正兰亭大黑简体"/>
            </a:endParaRPr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D46CA880-22B0-F1ED-56DD-D07F5670E3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352072"/>
              </p:ext>
            </p:extLst>
          </p:nvPr>
        </p:nvGraphicFramePr>
        <p:xfrm>
          <a:off x="700313" y="869965"/>
          <a:ext cx="10809382" cy="5564560"/>
        </p:xfrm>
        <a:graphic>
          <a:graphicData uri="http://schemas.openxmlformats.org/drawingml/2006/table">
            <a:tbl>
              <a:tblPr firstRow="1" bandRow="1"/>
              <a:tblGrid>
                <a:gridCol w="2353280">
                  <a:extLst>
                    <a:ext uri="{9D8B030D-6E8A-4147-A177-3AD203B41FA5}">
                      <a16:colId xmlns:a16="http://schemas.microsoft.com/office/drawing/2014/main" val="823830057"/>
                    </a:ext>
                  </a:extLst>
                </a:gridCol>
                <a:gridCol w="8456102">
                  <a:extLst>
                    <a:ext uri="{9D8B030D-6E8A-4147-A177-3AD203B41FA5}">
                      <a16:colId xmlns:a16="http://schemas.microsoft.com/office/drawing/2014/main" val="1205141084"/>
                    </a:ext>
                  </a:extLst>
                </a:gridCol>
              </a:tblGrid>
              <a:tr h="46656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矛盾点（能力维度）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44000" marR="144000" marT="108000" marB="10800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664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技术挑战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44000" marR="144000" marT="108000" marB="10800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66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77246"/>
                  </a:ext>
                </a:extLst>
              </a:tr>
              <a:tr h="2329213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l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交互式推荐 </a:t>
                      </a: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vs. </a:t>
                      </a:r>
                    </a:p>
                    <a:p>
                      <a:pPr marL="0" marR="0" lvl="0" indent="0" algn="l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动态对话策略优化</a:t>
                      </a:r>
                    </a:p>
                  </a:txBody>
                  <a:tcPr marL="144000" marR="144000" marT="108000" marB="10800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pPr marL="0" indent="0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1" dirty="0">
                          <a:solidFill>
                            <a:srgbClr val="1664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挑战核心：如何让大模型在有限轮次内精准捕捉用户意图，同时保持自然交互体验。</a:t>
                      </a:r>
                    </a:p>
                    <a:p>
                      <a:pPr marL="171450" indent="-171450">
                        <a:lnSpc>
                          <a:spcPct val="100000"/>
                        </a:lnSpc>
                        <a:spcBef>
                          <a:spcPts val="600"/>
                        </a:spcBef>
                        <a:buClr>
                          <a:srgbClr val="1664F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动态引导策略</a:t>
                      </a:r>
                      <a:r>
                        <a:rPr lang="zh-CN" alt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：需设计强化学习</a:t>
                      </a:r>
                      <a:r>
                        <a:rPr lang="en-US" alt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模式级缓存驱动的对话策略，实时根据用户反馈调整提问引导（如从开放式问题切换为选择题），避免因无效交互导致用户流失。</a:t>
                      </a:r>
                    </a:p>
                    <a:p>
                      <a:pPr marL="171450" indent="-171450">
                        <a:lnSpc>
                          <a:spcPct val="100000"/>
                        </a:lnSpc>
                        <a:spcBef>
                          <a:spcPts val="600"/>
                        </a:spcBef>
                        <a:buClr>
                          <a:srgbClr val="1664F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意图漂移检测</a:t>
                      </a:r>
                      <a:r>
                        <a:rPr lang="zh-CN" alt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：多轮对话中用户可能突然改变需求（如从“找亲子酒店”转向“商务会议场地”），需通过上下文对比和意图置信度评估实现动态纠偏或切换。</a:t>
                      </a:r>
                    </a:p>
                    <a:p>
                      <a:pPr marL="171450" indent="-171450">
                        <a:lnSpc>
                          <a:spcPct val="100000"/>
                        </a:lnSpc>
                        <a:spcBef>
                          <a:spcPts val="600"/>
                        </a:spcBef>
                        <a:buClr>
                          <a:srgbClr val="1664F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低延迟响应</a:t>
                      </a:r>
                      <a:r>
                        <a:rPr lang="zh-CN" alt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：实时推荐场景结果需在数百毫秒级返回，需优化大模型推理效率（如使用模型蒸馏、多级缓存机制、召回排序协同优化等技术）。</a:t>
                      </a:r>
                    </a:p>
                  </a:txBody>
                  <a:tcPr marL="144000" marR="144000" marT="108000" marB="10800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7124748"/>
                  </a:ext>
                </a:extLst>
              </a:tr>
              <a:tr h="2768781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上下文感知能力 </a:t>
                      </a:r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vs. </a:t>
                      </a:r>
                    </a:p>
                    <a:p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多维度记忆管理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44000" marR="144000" marT="108000" marB="10800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pPr marL="0" indent="0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1" dirty="0">
                          <a:solidFill>
                            <a:srgbClr val="1664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挑战核心：实现长期偏好与短期意图的融合与场景化实时推荐。</a:t>
                      </a:r>
                    </a:p>
                    <a:p>
                      <a:pPr marL="285750" indent="-285750">
                        <a:lnSpc>
                          <a:spcPct val="100000"/>
                        </a:lnSpc>
                        <a:spcBef>
                          <a:spcPts val="600"/>
                        </a:spcBef>
                        <a:buClr>
                          <a:srgbClr val="1664F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记忆分层存储</a:t>
                      </a:r>
                      <a:r>
                        <a:rPr lang="zh-CN" alt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</a:p>
                    <a:p>
                      <a:pPr marL="540000" lvl="2" indent="-342900">
                        <a:lnSpc>
                          <a:spcPct val="100000"/>
                        </a:lnSpc>
                        <a:spcBef>
                          <a:spcPts val="600"/>
                        </a:spcBef>
                        <a:buClr>
                          <a:srgbClr val="1664F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短期记忆</a:t>
                      </a:r>
                      <a:r>
                        <a:rPr lang="zh-CN" alt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：系统根据当前场景、对话记录和短期行为，分析推理出用户的实时需求和意图；</a:t>
                      </a:r>
                    </a:p>
                    <a:p>
                      <a:pPr marL="540000" lvl="2" indent="-342900">
                        <a:lnSpc>
                          <a:spcPct val="100000"/>
                        </a:lnSpc>
                        <a:spcBef>
                          <a:spcPts val="600"/>
                        </a:spcBef>
                        <a:buClr>
                          <a:srgbClr val="1664F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长期记忆</a:t>
                      </a:r>
                      <a:r>
                        <a:rPr lang="zh-CN" alt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：系统会记住用户长期的行为历史，及画像特征，分析推理出用户的长期偏好；</a:t>
                      </a:r>
                    </a:p>
                    <a:p>
                      <a:pPr marL="540000" lvl="2" indent="-342900">
                        <a:lnSpc>
                          <a:spcPct val="100000"/>
                        </a:lnSpc>
                        <a:spcBef>
                          <a:spcPts val="600"/>
                        </a:spcBef>
                        <a:buClr>
                          <a:srgbClr val="1664F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记忆系统</a:t>
                      </a:r>
                      <a:r>
                        <a:rPr lang="zh-CN" alt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：系统会对大量用户及其行为进行向量化处理，并存入向量检索引擎，作为相似用户、相似物品推荐的特征基础</a:t>
                      </a:r>
                    </a:p>
                    <a:p>
                      <a:pPr marL="285750" indent="-285750">
                        <a:lnSpc>
                          <a:spcPct val="100000"/>
                        </a:lnSpc>
                        <a:spcBef>
                          <a:spcPts val="600"/>
                        </a:spcBef>
                        <a:buClr>
                          <a:srgbClr val="1664F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场景感知建模</a:t>
                      </a:r>
                      <a:r>
                        <a:rPr lang="zh-CN" alt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：需融合外部环境数据（如用户地理位置、时间、设备类型、页面位置），实现场景化推荐能力。</a:t>
                      </a:r>
                    </a:p>
                  </a:txBody>
                  <a:tcPr marL="144000" marR="144000" marT="108000" marB="10800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6953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1398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48" hasCustomPrompt="1"/>
          </p:nvPr>
        </p:nvSpPr>
        <p:spPr>
          <a:xfrm>
            <a:off x="442913" y="314392"/>
            <a:ext cx="9915164" cy="47148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方正兰亭大黑简体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zh-CN" altLang="en-US" dirty="0">
                <a:solidFill>
                  <a:srgbClr val="000000"/>
                </a:solidFill>
                <a:ea typeface="方正兰亭大黑简体"/>
                <a:cs typeface="方正兰亭大黑简体"/>
                <a:sym typeface="方正兰亭大黑简体"/>
              </a:rPr>
              <a:t>挑战：矛盾</a:t>
            </a:r>
            <a:r>
              <a:rPr lang="en-US" altLang="zh-CN" dirty="0">
                <a:solidFill>
                  <a:srgbClr val="000000"/>
                </a:solidFill>
                <a:ea typeface="方正兰亭大黑简体"/>
                <a:cs typeface="方正兰亭大黑简体"/>
                <a:sym typeface="方正兰亭大黑简体"/>
              </a:rPr>
              <a:t>3&amp;4</a:t>
            </a:r>
            <a:endParaRPr lang="en-US" altLang="zh-CN" sz="2400" b="0" i="0" u="none" strike="noStrike" dirty="0">
              <a:solidFill>
                <a:srgbClr val="000000"/>
              </a:solidFill>
              <a:latin typeface="方正兰亭大黑简体"/>
              <a:ea typeface="方正兰亭大黑简体"/>
              <a:cs typeface="方正兰亭大黑简体"/>
              <a:sym typeface="方正兰亭大黑简体"/>
            </a:endParaRPr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D46CA880-22B0-F1ED-56DD-D07F5670E3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228937"/>
              </p:ext>
            </p:extLst>
          </p:nvPr>
        </p:nvGraphicFramePr>
        <p:xfrm>
          <a:off x="700313" y="853214"/>
          <a:ext cx="10826160" cy="5799120"/>
        </p:xfrm>
        <a:graphic>
          <a:graphicData uri="http://schemas.openxmlformats.org/drawingml/2006/table">
            <a:tbl>
              <a:tblPr firstRow="1" bandRow="1"/>
              <a:tblGrid>
                <a:gridCol w="2356933">
                  <a:extLst>
                    <a:ext uri="{9D8B030D-6E8A-4147-A177-3AD203B41FA5}">
                      <a16:colId xmlns:a16="http://schemas.microsoft.com/office/drawing/2014/main" val="823830057"/>
                    </a:ext>
                  </a:extLst>
                </a:gridCol>
                <a:gridCol w="8469227">
                  <a:extLst>
                    <a:ext uri="{9D8B030D-6E8A-4147-A177-3AD203B41FA5}">
                      <a16:colId xmlns:a16="http://schemas.microsoft.com/office/drawing/2014/main" val="1205141084"/>
                    </a:ext>
                  </a:extLst>
                </a:gridCol>
              </a:tblGrid>
              <a:tr h="38918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矛盾点（能力维度）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44000" marR="144000" marT="108000" marB="10800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664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技术挑战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44000" marR="144000" marT="108000" marB="10800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66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77246"/>
                  </a:ext>
                </a:extLst>
              </a:tr>
              <a:tr h="1853445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深度意图推理 </a:t>
                      </a:r>
                      <a:r>
                        <a:rPr lang="en-US" altLang="zh-CN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vs.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可解释性与可靠性平衡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44000" marR="144000" marT="108000" marB="10800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zh-CN" altLang="en-US" sz="1600" b="1" dirty="0">
                          <a:solidFill>
                            <a:srgbClr val="1664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挑战核心：避免大模型的幻觉</a:t>
                      </a:r>
                      <a:r>
                        <a:rPr lang="en-US" altLang="zh-CN" sz="1600" b="1" dirty="0">
                          <a:solidFill>
                            <a:srgbClr val="1664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600" b="1" dirty="0">
                          <a:solidFill>
                            <a:srgbClr val="1664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不稳定性问题，确保推理逻辑符合业务规则。</a:t>
                      </a:r>
                    </a:p>
                    <a:p>
                      <a:pPr marL="285750" indent="-285750">
                        <a:lnSpc>
                          <a:spcPct val="100000"/>
                        </a:lnSpc>
                        <a:spcBef>
                          <a:spcPts val="600"/>
                        </a:spcBef>
                        <a:buClr>
                          <a:srgbClr val="1664F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混合推荐架构</a:t>
                      </a:r>
                      <a:r>
                        <a:rPr lang="zh-CN" alt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</a:p>
                    <a:p>
                      <a:pPr marL="540000" lvl="1" indent="-285750">
                        <a:lnSpc>
                          <a:spcPct val="100000"/>
                        </a:lnSpc>
                        <a:spcBef>
                          <a:spcPts val="600"/>
                        </a:spcBef>
                        <a:buClr>
                          <a:srgbClr val="1664F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大模型进行意图推理和分类</a:t>
                      </a:r>
                      <a:r>
                        <a:rPr lang="zh-CN" alt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：通过</a:t>
                      </a:r>
                      <a:r>
                        <a:rPr lang="en-US" alt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Chain-of-Thought</a:t>
                      </a:r>
                      <a:r>
                        <a:rPr lang="zh-CN" alt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提示获取潜在推理路径（如“用户询问防水蓝牙音箱→可能用于户外场景”），将大模型的世界知识</a:t>
                      </a:r>
                      <a:r>
                        <a:rPr lang="en-US" alt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行业领域知识蒸馏到推荐系统之中。</a:t>
                      </a:r>
                    </a:p>
                    <a:p>
                      <a:pPr marL="540000" lvl="1" indent="-285750">
                        <a:lnSpc>
                          <a:spcPct val="100000"/>
                        </a:lnSpc>
                        <a:spcBef>
                          <a:spcPts val="600"/>
                        </a:spcBef>
                        <a:buClr>
                          <a:srgbClr val="1664F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行为概率预测模型</a:t>
                      </a:r>
                      <a:r>
                        <a:rPr lang="zh-CN" alt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：基于用户的点击</a:t>
                      </a:r>
                      <a:r>
                        <a:rPr lang="en-US" alt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购买</a:t>
                      </a:r>
                      <a:r>
                        <a:rPr lang="en-US" alt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搜索等行为，建立深度学习模型，实现稳定的推荐效果和业务指标提升。</a:t>
                      </a:r>
                    </a:p>
                    <a:p>
                      <a:pPr marL="285750" indent="-285750">
                        <a:lnSpc>
                          <a:spcPct val="100000"/>
                        </a:lnSpc>
                        <a:spcBef>
                          <a:spcPts val="600"/>
                        </a:spcBef>
                        <a:buClr>
                          <a:srgbClr val="1664F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可枚举的物品集合</a:t>
                      </a:r>
                      <a:r>
                        <a:rPr lang="zh-CN" alt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：所有被推对象都是提前准备好的元素或元素组合，不会随机生成不合规内容</a:t>
                      </a:r>
                    </a:p>
                  </a:txBody>
                  <a:tcPr marL="144000" marR="144000" marT="108000" marB="10800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8336451"/>
                  </a:ext>
                </a:extLst>
              </a:tr>
              <a:tr h="2986179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多模型协同 </a:t>
                      </a:r>
                      <a:r>
                        <a:rPr lang="en-US" altLang="zh-CN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vs. </a:t>
                      </a:r>
                    </a:p>
                    <a:p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异构系统融合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44000" marR="144000" marT="108000" marB="10800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pPr>
                        <a:spcBef>
                          <a:spcPts val="600"/>
                        </a:spcBef>
                      </a:pPr>
                      <a:r>
                        <a:rPr lang="zh-CN" altLang="en-US" sz="1600" b="1" dirty="0">
                          <a:solidFill>
                            <a:srgbClr val="1664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挑战核心：协调不同大模型、向量模型和行为模型等多种模型的优势，取长补短，实现</a:t>
                      </a:r>
                      <a:r>
                        <a:rPr lang="en-US" altLang="zh-CN" sz="1600" b="1" dirty="0">
                          <a:solidFill>
                            <a:srgbClr val="1664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1+1&gt;2</a:t>
                      </a:r>
                      <a:r>
                        <a:rPr lang="zh-CN" altLang="en-US" sz="1600" b="1" dirty="0">
                          <a:solidFill>
                            <a:srgbClr val="1664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的效果。</a:t>
                      </a:r>
                    </a:p>
                    <a:p>
                      <a:pPr marL="285750" indent="-285750">
                        <a:spcBef>
                          <a:spcPts val="600"/>
                        </a:spcBef>
                        <a:buClr>
                          <a:srgbClr val="1664F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多路召回机制</a:t>
                      </a:r>
                      <a:r>
                        <a:rPr lang="zh-CN" alt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</a:p>
                    <a:p>
                      <a:pPr marL="540000" lvl="2" indent="-285750">
                        <a:spcBef>
                          <a:spcPts val="600"/>
                        </a:spcBef>
                        <a:buClr>
                          <a:srgbClr val="1664F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向量化召回</a:t>
                      </a:r>
                      <a:r>
                        <a:rPr lang="zh-CN" alt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：基于大模型抽取用户画像与行为历史、物品属性中的重要特征，进行向量化</a:t>
                      </a:r>
                      <a:r>
                        <a:rPr lang="en-US" alt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U2U/I2I</a:t>
                      </a:r>
                      <a:r>
                        <a:rPr lang="zh-CN" alt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等召回；</a:t>
                      </a:r>
                    </a:p>
                    <a:p>
                      <a:pPr marL="540000" lvl="1" indent="-285750">
                        <a:spcBef>
                          <a:spcPts val="600"/>
                        </a:spcBef>
                        <a:buClr>
                          <a:srgbClr val="1664F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深度模型精排</a:t>
                      </a:r>
                      <a:r>
                        <a:rPr lang="zh-CN" alt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：深度学习模型结合向量化多实体表证，建模预测用户行为概率（点击率</a:t>
                      </a:r>
                      <a:r>
                        <a:rPr lang="en-US" alt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转化率、停留时长、转化价值等）。</a:t>
                      </a:r>
                    </a:p>
                    <a:p>
                      <a:pPr marL="285750" indent="-285750">
                        <a:spcBef>
                          <a:spcPts val="600"/>
                        </a:spcBef>
                        <a:buClr>
                          <a:srgbClr val="1664F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知识迁移与持续学习</a:t>
                      </a:r>
                      <a:r>
                        <a:rPr lang="zh-CN" alt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</a:p>
                    <a:p>
                      <a:pPr marL="540000" lvl="1" indent="-285750">
                        <a:spcBef>
                          <a:spcPts val="600"/>
                        </a:spcBef>
                        <a:buClr>
                          <a:srgbClr val="1664F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通过多种技术将大模型的海量知识与推理能力，迁移到推荐系统中，同时保留行为预测模型的概率计算优势</a:t>
                      </a:r>
                    </a:p>
                    <a:p>
                      <a:pPr marL="540000" lvl="1" indent="-285750">
                        <a:spcBef>
                          <a:spcPts val="600"/>
                        </a:spcBef>
                        <a:buClr>
                          <a:srgbClr val="1664F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增量学习框架可实现增量</a:t>
                      </a:r>
                      <a:r>
                        <a:rPr lang="en-US" alt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实时的更新迭代，帮助模型不断学习具体场景的特殊模式规律，实现极致的局部优化</a:t>
                      </a:r>
                    </a:p>
                  </a:txBody>
                  <a:tcPr marL="144000" marR="144000" marT="108000" marB="10800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2508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17475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12" hasCustomPrompt="1"/>
          </p:nvPr>
        </p:nvSpPr>
        <p:spPr>
          <a:xfrm>
            <a:off x="823232" y="2967242"/>
            <a:ext cx="10501994" cy="923517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>
              <a:lnSpc>
                <a:spcPct val="150000"/>
              </a:lnSpc>
              <a:defRPr sz="4000" b="0" i="0" u="none" strike="noStrike" spc="0">
                <a:solidFill>
                  <a:srgbClr val="000000">
                    <a:alpha val="100000"/>
                  </a:srgbClr>
                </a:solidFill>
                <a:latin typeface="FZLanTingHeiS-EB-GB"/>
              </a:defRPr>
            </a:lvl1pPr>
          </a:lstStyle>
          <a:p>
            <a:r>
              <a:rPr lang="zh-CN" altLang="en-US" b="1" dirty="0"/>
              <a:t>交互式推荐引擎</a:t>
            </a:r>
            <a:endParaRPr lang="en-US" altLang="zh-CN" b="1" dirty="0"/>
          </a:p>
          <a:p>
            <a:r>
              <a:rPr lang="zh-CN" altLang="en-US" b="1" dirty="0"/>
              <a:t>可引领的</a:t>
            </a:r>
            <a:r>
              <a:rPr lang="zh-CN" altLang="en-US" b="1" dirty="0">
                <a:solidFill>
                  <a:srgbClr val="1664FF"/>
                </a:solidFill>
              </a:rPr>
              <a:t>手机银行交互变革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9364980" y="6420961"/>
            <a:ext cx="2743200" cy="36512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ctr">
            <a:noAutofit/>
          </a:bodyPr>
          <a:lstStyle>
            <a:lvl1pPr algn="r">
              <a:lnSpc>
                <a:spcPct val="100000"/>
              </a:lnSpc>
              <a:defRPr sz="1000" b="1" i="1" u="none" strike="noStrike" spc="0">
                <a:solidFill>
                  <a:srgbClr val="898989">
                    <a:alpha val="100000"/>
                  </a:srgbClr>
                </a:solidFill>
                <a:latin typeface="Microsoft YaHei"/>
              </a:defRPr>
            </a:lvl1pPr>
          </a:lstStyle>
          <a:p>
            <a:pPr indent="0" algn="r">
              <a:lnSpc>
                <a:spcPct val="100000"/>
              </a:lnSpc>
            </a:pPr>
            <a:r>
              <a:rPr lang="en-US" sz="1000" b="1" i="1" u="none" strike="noStrike">
                <a:solidFill>
                  <a:srgbClr val="89898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66305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11" hasCustomPrompt="1"/>
          </p:nvPr>
        </p:nvSpPr>
        <p:spPr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方正兰亭大黑简体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zh-CN" altLang="en-US" sz="2400" b="0" i="0" u="none" strike="noStrike" dirty="0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人机交互演变历程</a:t>
            </a:r>
            <a:endParaRPr lang="en-US" sz="2400" b="0" i="0" u="none" strike="noStrike" dirty="0">
              <a:solidFill>
                <a:srgbClr val="000000"/>
              </a:solidFill>
              <a:latin typeface="方正兰亭大黑简体"/>
              <a:ea typeface="方正兰亭大黑简体"/>
              <a:cs typeface="方正兰亭大黑简体"/>
              <a:sym typeface="方正兰亭大黑简体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54FBD1D-CCB7-7C95-D6FA-937BF5824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30" y="3240711"/>
            <a:ext cx="2179656" cy="222078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C56F335-07F0-B0AF-304B-E656A78E7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118" y="3241209"/>
            <a:ext cx="2179656" cy="222078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6D39E8F-F66F-4C4B-19A4-4C1773B7D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5246" y="3240828"/>
            <a:ext cx="2179656" cy="222078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274DB5E-FAD3-528B-F851-33BAFC1F43D8}"/>
              </a:ext>
            </a:extLst>
          </p:cNvPr>
          <p:cNvSpPr txBox="1"/>
          <p:nvPr/>
        </p:nvSpPr>
        <p:spPr>
          <a:xfrm>
            <a:off x="558734" y="3582513"/>
            <a:ext cx="2261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rPr>
              <a:t>命令交互界面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rPr>
              <a:t>门槛高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Arial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68C007F-42C2-B0B5-C7F4-EC2C167C4281}"/>
              </a:ext>
            </a:extLst>
          </p:cNvPr>
          <p:cNvSpPr txBox="1"/>
          <p:nvPr/>
        </p:nvSpPr>
        <p:spPr>
          <a:xfrm>
            <a:off x="4896542" y="3796278"/>
            <a:ext cx="2261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rPr>
              <a:t>图形交互界面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rPr>
              <a:t>空间小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Arial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D776315-9073-D457-3910-DF351B72025C}"/>
              </a:ext>
            </a:extLst>
          </p:cNvPr>
          <p:cNvSpPr txBox="1"/>
          <p:nvPr/>
        </p:nvSpPr>
        <p:spPr>
          <a:xfrm>
            <a:off x="9234094" y="3634383"/>
            <a:ext cx="2261448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rPr>
              <a:t>对话交互界面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rPr>
              <a:t>语言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rPr>
              <a:t>+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rPr>
              <a:t>文字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rPr>
              <a:t>效率高，门槛低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9BD9572-80C8-D287-CA1E-AD2FF993F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6771">
            <a:off x="3050388" y="5010121"/>
            <a:ext cx="1534154" cy="963938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DBB3CB00-01D1-E1C8-698D-8A86870D37CB}"/>
              </a:ext>
            </a:extLst>
          </p:cNvPr>
          <p:cNvSpPr txBox="1"/>
          <p:nvPr/>
        </p:nvSpPr>
        <p:spPr>
          <a:xfrm>
            <a:off x="2229102" y="6089761"/>
            <a:ext cx="290861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rPr>
              <a:t>编程操作到点选操作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CC3B3256-DEB4-817D-C102-828A9DA06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6771">
            <a:off x="7429092" y="5010758"/>
            <a:ext cx="1534154" cy="963938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68BFD1B9-043D-B3F4-E753-4A6C065933DD}"/>
              </a:ext>
            </a:extLst>
          </p:cNvPr>
          <p:cNvSpPr txBox="1"/>
          <p:nvPr/>
        </p:nvSpPr>
        <p:spPr>
          <a:xfrm>
            <a:off x="6616187" y="6089793"/>
            <a:ext cx="4063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rPr>
              <a:t>打通人类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rPr>
              <a:t>-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rPr>
              <a:t>机器自然语言交互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F24B0A3-B4E2-0BF8-58AB-5648DA9467CA}"/>
              </a:ext>
            </a:extLst>
          </p:cNvPr>
          <p:cNvSpPr txBox="1"/>
          <p:nvPr/>
        </p:nvSpPr>
        <p:spPr>
          <a:xfrm>
            <a:off x="9047193" y="2682788"/>
            <a:ext cx="2635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highlight>
                  <a:srgbClr val="FFFFFF"/>
                </a:highligh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/>
              </a:rPr>
              <a:t>L</a:t>
            </a:r>
            <a:r>
              <a:rPr kumimoji="0" lang="en-GB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highlight>
                  <a:srgbClr val="FFFFFF"/>
                </a:highligh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/>
              </a:rPr>
              <a:t>UI/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highlight>
                  <a:srgbClr val="FFFFFF"/>
                </a:highligh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/>
              </a:rPr>
              <a:t>CUI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highlight>
                  <a:srgbClr val="FFFFFF"/>
                </a:highligh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/>
              </a:rPr>
              <a:t>（语言用户界面）</a:t>
            </a:r>
            <a:endParaRPr kumimoji="0" lang="en-US" altLang="en-GB" sz="1800" b="0" i="0" u="none" strike="noStrike" kern="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highlight>
                <a:srgbClr val="FFFFFF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0B6C79A-E172-1D02-8CE1-0D48F9CFB4C4}"/>
              </a:ext>
            </a:extLst>
          </p:cNvPr>
          <p:cNvSpPr txBox="1"/>
          <p:nvPr/>
        </p:nvSpPr>
        <p:spPr>
          <a:xfrm>
            <a:off x="4876287" y="2698028"/>
            <a:ext cx="2543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highlight>
                  <a:srgbClr val="FFFFFF"/>
                </a:highligh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/>
              </a:rPr>
              <a:t>G</a:t>
            </a:r>
            <a:r>
              <a:rPr kumimoji="0" lang="en-GB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highlight>
                  <a:srgbClr val="FFFFFF"/>
                </a:highligh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/>
              </a:rPr>
              <a:t>UI</a:t>
            </a:r>
            <a:r>
              <a:rPr kumimoji="0" lang="zh-CN" alt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highlight>
                  <a:srgbClr val="FFFFFF"/>
                </a:highligh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/>
              </a:rPr>
              <a:t>（图形用户界面）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A9E6DB6-0C21-3974-70D3-4743B3B2962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58922" y="2682788"/>
            <a:ext cx="2543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highlight>
                  <a:srgbClr val="FFFFFF"/>
                </a:highligh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/>
              </a:rPr>
              <a:t>CLI</a:t>
            </a:r>
            <a:r>
              <a:rPr kumimoji="0" lang="zh-CN" alt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highlight>
                  <a:srgbClr val="FFFFFF"/>
                </a:highligh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/>
              </a:rPr>
              <a:t>（命令行界面）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4080552-5A8D-5437-E1FC-D48E10E5B4FB}"/>
              </a:ext>
            </a:extLst>
          </p:cNvPr>
          <p:cNvSpPr txBox="1"/>
          <p:nvPr/>
        </p:nvSpPr>
        <p:spPr>
          <a:xfrm>
            <a:off x="442913" y="785880"/>
            <a:ext cx="10603235" cy="15815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Arial"/>
                <a:sym typeface="微软雅黑"/>
              </a:rPr>
              <a:t>互联网的信息获取方式：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Arial"/>
                <a:sym typeface="微软雅黑"/>
              </a:rPr>
              <a:t>门户时代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Arial"/>
                <a:sym typeface="微软雅黑"/>
              </a:rPr>
              <a:t>&gt;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Arial"/>
                <a:sym typeface="微软雅黑"/>
              </a:rPr>
              <a:t>搜索时代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Arial"/>
                <a:sym typeface="微软雅黑"/>
              </a:rPr>
              <a:t>&gt;SNS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Arial"/>
                <a:sym typeface="微软雅黑"/>
              </a:rPr>
              <a:t>时代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Arial"/>
                <a:sym typeface="微软雅黑"/>
              </a:rPr>
              <a:t>&gt;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Arial"/>
                <a:sym typeface="微软雅黑"/>
              </a:rPr>
              <a:t>推荐时代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Arial"/>
                <a:sym typeface="微软雅黑"/>
              </a:rPr>
              <a:t>&gt;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Arial"/>
                <a:sym typeface="微软雅黑"/>
              </a:rPr>
              <a:t>智能体时代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1664FF"/>
              </a:solidFill>
              <a:effectLst/>
              <a:uLnTx/>
              <a:uFillTx/>
              <a:latin typeface="微软雅黑"/>
              <a:ea typeface="微软雅黑"/>
              <a:cs typeface="Arial"/>
              <a:sym typeface="微软雅黑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Arial"/>
                <a:sym typeface="微软雅黑"/>
              </a:rPr>
              <a:t>从 “人找信息” 到 “信息找人” 到 “个性互动”的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Arial"/>
                <a:sym typeface="微软雅黑"/>
              </a:rPr>
              <a:t>3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Arial"/>
                <a:sym typeface="微软雅黑"/>
              </a:rPr>
              <a:t>个阶段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Arial"/>
              <a:sym typeface="微软雅黑"/>
            </a:endParaRPr>
          </a:p>
          <a:p>
            <a:pPr marL="0" marR="0" lvl="8" indent="0" algn="l" defTabSz="914400" rtl="0" eaLnBrk="1" fontAlgn="auto" latinLnBrk="0" hangingPunct="1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Arial"/>
                <a:sym typeface="微软雅黑"/>
              </a:rPr>
              <a:t>（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Arial"/>
                <a:sym typeface="微软雅黑"/>
              </a:rPr>
              <a:t>1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Arial"/>
                <a:sym typeface="微软雅黑"/>
              </a:rPr>
              <a:t>）用户在输入栏的平均查询输入长度从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Arial"/>
                <a:sym typeface="微软雅黑"/>
              </a:rPr>
              <a:t>2.9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Arial"/>
                <a:sym typeface="微软雅黑"/>
              </a:rPr>
              <a:t>词提升到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Arial"/>
                <a:sym typeface="微软雅黑"/>
              </a:rPr>
              <a:t>6.8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Arial"/>
                <a:sym typeface="微软雅黑"/>
              </a:rPr>
              <a:t>词，准确意图识别难度增加</a:t>
            </a:r>
          </a:p>
          <a:p>
            <a:pPr marL="0" marR="0" lvl="5" indent="0" algn="l" defTabSz="914400" rtl="0" eaLnBrk="1" fontAlgn="auto" latinLnBrk="0" hangingPunct="1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Arial"/>
                <a:sym typeface="微软雅黑"/>
              </a:rPr>
              <a:t>（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Arial"/>
                <a:sym typeface="微软雅黑"/>
              </a:rPr>
              <a:t>2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Arial"/>
                <a:sym typeface="微软雅黑"/>
              </a:rPr>
              <a:t>）用户购物、娱乐、学习、工作、社交等需求边界模糊且复杂多变，传统信息分发模式难以满足</a:t>
            </a:r>
          </a:p>
          <a:p>
            <a:pPr marL="0" marR="0" lvl="5" indent="0" algn="l" defTabSz="914400" rtl="0" eaLnBrk="1" fontAlgn="auto" latinLnBrk="0" hangingPunct="1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Arial"/>
                <a:sym typeface="微软雅黑"/>
              </a:rPr>
              <a:t>（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Arial"/>
                <a:sym typeface="微软雅黑"/>
              </a:rPr>
              <a:t>3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Arial"/>
                <a:sym typeface="微软雅黑"/>
              </a:rPr>
              <a:t>）基于有限输入，快速、准确定位需求将有效提升用户体验及转化效率，个性化交互成破圈关键</a:t>
            </a:r>
          </a:p>
        </p:txBody>
      </p:sp>
    </p:spTree>
    <p:extLst>
      <p:ext uri="{BB962C8B-B14F-4D97-AF65-F5344CB8AC3E}">
        <p14:creationId xmlns:p14="http://schemas.microsoft.com/office/powerpoint/2010/main" val="2661531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6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0" imgH="0" progId="TCLayout.ActiveDocument.1">
                  <p:embed/>
                </p:oleObj>
              </mc:Choice>
              <mc:Fallback>
                <p:oleObj name="think-cell 幻灯片" r:id="rId4" imgW="0" imgH="0" progId="TCLayout.ActiveDocument.1">
                  <p:embed/>
                  <p:pic>
                    <p:nvPicPr>
                      <p:cNvPr id="7" name="对象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b="0" dirty="0">
                <a:ea typeface="方正兰亭大黑简体" panose="02000000000000000000" pitchFamily="2" charset="-122"/>
              </a:rPr>
              <a:t>大模型时代下，</a:t>
            </a:r>
            <a:r>
              <a:rPr lang="en-US" altLang="zh-CN" b="0" dirty="0">
                <a:ea typeface="方正兰亭大黑简体" panose="02000000000000000000" pitchFamily="2" charset="-122"/>
              </a:rPr>
              <a:t>Chat</a:t>
            </a:r>
            <a:r>
              <a:rPr lang="zh-CN" altLang="en-US" b="0" dirty="0">
                <a:ea typeface="方正兰亭大黑简体" panose="02000000000000000000" pitchFamily="2" charset="-122"/>
              </a:rPr>
              <a:t>类</a:t>
            </a:r>
            <a:r>
              <a:rPr lang="en-US" altLang="zh-CN" b="0" dirty="0">
                <a:ea typeface="方正兰亭大黑简体" panose="02000000000000000000" pitchFamily="2" charset="-122"/>
              </a:rPr>
              <a:t>APP</a:t>
            </a:r>
            <a:r>
              <a:rPr lang="zh-CN" altLang="en-US" b="0" dirty="0">
                <a:ea typeface="方正兰亭大黑简体" panose="02000000000000000000" pitchFamily="2" charset="-122"/>
              </a:rPr>
              <a:t>与智能体正在重塑用户的行为和心智</a:t>
            </a:r>
            <a:br>
              <a:rPr lang="en-US" altLang="zh-CN" b="0" dirty="0">
                <a:ea typeface="方正兰亭大黑简体" panose="02000000000000000000" pitchFamily="2" charset="-122"/>
              </a:rPr>
            </a:br>
            <a:r>
              <a:rPr lang="en-US" altLang="zh-CN" sz="2000" b="0" dirty="0">
                <a:solidFill>
                  <a:srgbClr val="1664FF"/>
                </a:solidFill>
                <a:ea typeface="方正兰亭大黑简体" panose="02000000000000000000" pitchFamily="2" charset="-122"/>
              </a:rPr>
              <a:t>IREX-</a:t>
            </a:r>
            <a:r>
              <a:rPr lang="zh-CN" altLang="en-US" sz="2000" b="0" dirty="0">
                <a:solidFill>
                  <a:srgbClr val="1664FF"/>
                </a:solidFill>
                <a:ea typeface="方正兰亭大黑简体" panose="02000000000000000000" pitchFamily="2" charset="-122"/>
              </a:rPr>
              <a:t>交互式推荐引擎可实现对新老交互界面的智能支撑</a:t>
            </a:r>
            <a:br>
              <a:rPr lang="zh-CN" altLang="en-US" b="0" dirty="0">
                <a:ea typeface="方正兰亭大黑简体" panose="02000000000000000000" pitchFamily="2" charset="-122"/>
              </a:rPr>
            </a:br>
            <a:br>
              <a:rPr lang="en-US" altLang="zh-CN" b="0" dirty="0">
                <a:ea typeface="方正兰亭大黑简体" panose="02000000000000000000" pitchFamily="2" charset="-122"/>
              </a:rPr>
            </a:br>
            <a:endParaRPr lang="zh-CN" altLang="en-US" b="0" dirty="0">
              <a:ea typeface="方正兰亭大黑简体" panose="02000000000000000000" pitchFamily="2" charset="-122"/>
            </a:endParaRPr>
          </a:p>
        </p:txBody>
      </p:sp>
      <p:pic>
        <p:nvPicPr>
          <p:cNvPr id="10" name="图片 9" descr="图形用户界面&#10;&#10;描述已自动生成">
            <a:extLst>
              <a:ext uri="{FF2B5EF4-FFF2-40B4-BE49-F238E27FC236}">
                <a16:creationId xmlns:a16="http://schemas.microsoft.com/office/drawing/2014/main" id="{29765772-320F-B16F-BEED-56BECCA72F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6919" y="1278715"/>
            <a:ext cx="1841826" cy="39906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D4EAEE2E-ACFF-0F58-EFE5-6ABE0EB2A07A}"/>
              </a:ext>
            </a:extLst>
          </p:cNvPr>
          <p:cNvSpPr/>
          <p:nvPr/>
        </p:nvSpPr>
        <p:spPr>
          <a:xfrm>
            <a:off x="5235461" y="5399527"/>
            <a:ext cx="1841827" cy="459226"/>
          </a:xfrm>
          <a:prstGeom prst="roundRect">
            <a:avLst>
              <a:gd name="adj" fmla="val 6742"/>
            </a:avLst>
          </a:prstGeom>
          <a:solidFill>
            <a:schemeClr val="bg1"/>
          </a:solidFill>
          <a:ln w="12700" cap="flat">
            <a:solidFill>
              <a:srgbClr val="1664FF"/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lnSpc>
                <a:spcPct val="116666"/>
              </a:lnSpc>
            </a:pPr>
            <a:r>
              <a:rPr lang="en-US" altLang="zh-CN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Chat-</a:t>
            </a:r>
            <a:r>
              <a:rPr lang="zh-CN" altLang="en-US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文字对话</a:t>
            </a:r>
            <a:endParaRPr lang="en-US" altLang="zh-CN" b="1" dirty="0">
              <a:solidFill>
                <a:srgbClr val="1664FF"/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A1E720FB-D062-0725-FF70-A3C6C5BFF637}"/>
              </a:ext>
            </a:extLst>
          </p:cNvPr>
          <p:cNvSpPr/>
          <p:nvPr/>
        </p:nvSpPr>
        <p:spPr>
          <a:xfrm>
            <a:off x="3156919" y="5399527"/>
            <a:ext cx="1841826" cy="459226"/>
          </a:xfrm>
          <a:prstGeom prst="roundRect">
            <a:avLst>
              <a:gd name="adj" fmla="val 6742"/>
            </a:avLst>
          </a:prstGeom>
          <a:solidFill>
            <a:schemeClr val="bg1"/>
          </a:solidFill>
          <a:ln w="12700" cap="flat">
            <a:solidFill>
              <a:srgbClr val="1664FF"/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lnSpc>
                <a:spcPct val="116666"/>
              </a:lnSpc>
            </a:pPr>
            <a:r>
              <a:rPr lang="en-US" altLang="zh-CN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Chat-</a:t>
            </a:r>
            <a:r>
              <a:rPr lang="zh-CN" altLang="en-US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语音对话</a:t>
            </a:r>
            <a:endParaRPr lang="en-US" altLang="zh-CN" b="1" dirty="0">
              <a:solidFill>
                <a:srgbClr val="1664FF"/>
              </a:solidFill>
              <a:latin typeface="微软雅黑"/>
              <a:ea typeface="微软雅黑"/>
              <a:sym typeface="微软雅黑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7761C66C-28BB-5695-36CB-B05381F6ED1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288642" y="1278715"/>
            <a:ext cx="1842587" cy="3990622"/>
          </a:xfrm>
          <a:prstGeom prst="rect">
            <a:avLst/>
          </a:prstGeom>
          <a:ln w="12700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 descr="图片包含 图形用户界面&#10;&#10;描述已自动生成">
            <a:extLst>
              <a:ext uri="{FF2B5EF4-FFF2-40B4-BE49-F238E27FC236}">
                <a16:creationId xmlns:a16="http://schemas.microsoft.com/office/drawing/2014/main" id="{53ED157F-2CE2-3C20-6D45-FB167E5580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4006" y="1278715"/>
            <a:ext cx="1841826" cy="39906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AutoShape 4">
            <a:extLst>
              <a:ext uri="{FF2B5EF4-FFF2-40B4-BE49-F238E27FC236}">
                <a16:creationId xmlns:a16="http://schemas.microsoft.com/office/drawing/2014/main" id="{B61A2DF1-F2DE-8B40-37A4-E51BF2FD9146}"/>
              </a:ext>
            </a:extLst>
          </p:cNvPr>
          <p:cNvSpPr/>
          <p:nvPr/>
        </p:nvSpPr>
        <p:spPr>
          <a:xfrm>
            <a:off x="7314006" y="5399527"/>
            <a:ext cx="3817223" cy="459226"/>
          </a:xfrm>
          <a:prstGeom prst="roundRect">
            <a:avLst>
              <a:gd name="adj" fmla="val 6742"/>
            </a:avLst>
          </a:prstGeom>
          <a:solidFill>
            <a:schemeClr val="bg1"/>
          </a:solidFill>
          <a:ln w="12700" cap="flat">
            <a:solidFill>
              <a:srgbClr val="1664FF"/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lnSpc>
                <a:spcPct val="116666"/>
              </a:lnSpc>
            </a:pPr>
            <a:r>
              <a:rPr lang="zh-CN" altLang="en-US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卡片式交互</a:t>
            </a:r>
            <a:endParaRPr lang="en-US" altLang="zh-CN" b="1" dirty="0">
              <a:solidFill>
                <a:srgbClr val="1664FF"/>
              </a:solidFill>
              <a:latin typeface="微软雅黑"/>
              <a:ea typeface="微软雅黑"/>
              <a:sym typeface="微软雅黑"/>
            </a:endParaRPr>
          </a:p>
        </p:txBody>
      </p:sp>
      <p:pic>
        <p:nvPicPr>
          <p:cNvPr id="8" name="图片 7" descr="文本, 信件&#10;&#10;描述已自动生成">
            <a:extLst>
              <a:ext uri="{FF2B5EF4-FFF2-40B4-BE49-F238E27FC236}">
                <a16:creationId xmlns:a16="http://schemas.microsoft.com/office/drawing/2014/main" id="{F0A8ED03-77C0-1AB1-31C1-F81CC83C04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4191" y="1278715"/>
            <a:ext cx="1841826" cy="39906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 descr="图形用户界面&#10;&#10;描述已自动生成">
            <a:extLst>
              <a:ext uri="{FF2B5EF4-FFF2-40B4-BE49-F238E27FC236}">
                <a16:creationId xmlns:a16="http://schemas.microsoft.com/office/drawing/2014/main" id="{46375057-8418-FD25-751E-B0A61DA75F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0770" y="1278715"/>
            <a:ext cx="1848161" cy="40043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AutoShape 4">
            <a:extLst>
              <a:ext uri="{FF2B5EF4-FFF2-40B4-BE49-F238E27FC236}">
                <a16:creationId xmlns:a16="http://schemas.microsoft.com/office/drawing/2014/main" id="{0E4CA41A-7FEE-6748-1719-8BF0F076CDFF}"/>
              </a:ext>
            </a:extLst>
          </p:cNvPr>
          <p:cNvSpPr/>
          <p:nvPr/>
        </p:nvSpPr>
        <p:spPr>
          <a:xfrm>
            <a:off x="1078377" y="5399527"/>
            <a:ext cx="1841826" cy="459226"/>
          </a:xfrm>
          <a:prstGeom prst="roundRect">
            <a:avLst>
              <a:gd name="adj" fmla="val 6742"/>
            </a:avLst>
          </a:prstGeom>
          <a:noFill/>
          <a:ln w="12700" cap="flat">
            <a:solidFill>
              <a:schemeClr val="tx1"/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lnSpc>
                <a:spcPct val="116666"/>
              </a:lnSpc>
            </a:pPr>
            <a:r>
              <a:rPr lang="zh-CN" altLang="en-US" b="1" dirty="0">
                <a:solidFill>
                  <a:schemeClr val="tx1"/>
                </a:solidFill>
                <a:latin typeface="微软雅黑"/>
                <a:ea typeface="微软雅黑"/>
                <a:sym typeface="微软雅黑"/>
              </a:rPr>
              <a:t>传统手机银行</a:t>
            </a:r>
            <a:endParaRPr lang="en-US" altLang="zh-CN" b="1" dirty="0">
              <a:solidFill>
                <a:schemeClr val="tx1"/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21" name="右箭头 36">
            <a:extLst>
              <a:ext uri="{FF2B5EF4-FFF2-40B4-BE49-F238E27FC236}">
                <a16:creationId xmlns:a16="http://schemas.microsoft.com/office/drawing/2014/main" id="{5E76B64B-96F5-3CF3-3096-AC454CAA8C91}"/>
              </a:ext>
            </a:extLst>
          </p:cNvPr>
          <p:cNvSpPr/>
          <p:nvPr/>
        </p:nvSpPr>
        <p:spPr>
          <a:xfrm rot="16200000">
            <a:off x="1717949" y="5821672"/>
            <a:ext cx="533801" cy="607963"/>
          </a:xfrm>
          <a:prstGeom prst="rightArrow">
            <a:avLst/>
          </a:prstGeom>
          <a:gradFill>
            <a:gsLst>
              <a:gs pos="100000">
                <a:schemeClr val="bg1"/>
              </a:gs>
              <a:gs pos="18000">
                <a:srgbClr val="3C5DEC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右箭头 36">
            <a:extLst>
              <a:ext uri="{FF2B5EF4-FFF2-40B4-BE49-F238E27FC236}">
                <a16:creationId xmlns:a16="http://schemas.microsoft.com/office/drawing/2014/main" id="{E7A251BA-DD2C-D086-1283-FE4744586616}"/>
              </a:ext>
            </a:extLst>
          </p:cNvPr>
          <p:cNvSpPr/>
          <p:nvPr/>
        </p:nvSpPr>
        <p:spPr>
          <a:xfrm rot="16200000">
            <a:off x="3810931" y="5821672"/>
            <a:ext cx="533801" cy="607963"/>
          </a:xfrm>
          <a:prstGeom prst="rightArrow">
            <a:avLst/>
          </a:prstGeom>
          <a:gradFill>
            <a:gsLst>
              <a:gs pos="100000">
                <a:schemeClr val="bg1"/>
              </a:gs>
              <a:gs pos="18000">
                <a:srgbClr val="3C5DEC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右箭头 36">
            <a:extLst>
              <a:ext uri="{FF2B5EF4-FFF2-40B4-BE49-F238E27FC236}">
                <a16:creationId xmlns:a16="http://schemas.microsoft.com/office/drawing/2014/main" id="{3A3BA79E-7AC3-527F-A315-69FDE3E894A7}"/>
              </a:ext>
            </a:extLst>
          </p:cNvPr>
          <p:cNvSpPr/>
          <p:nvPr/>
        </p:nvSpPr>
        <p:spPr>
          <a:xfrm rot="16200000">
            <a:off x="5889473" y="5821672"/>
            <a:ext cx="533801" cy="607963"/>
          </a:xfrm>
          <a:prstGeom prst="rightArrow">
            <a:avLst/>
          </a:prstGeom>
          <a:gradFill>
            <a:gsLst>
              <a:gs pos="100000">
                <a:schemeClr val="bg1"/>
              </a:gs>
              <a:gs pos="18000">
                <a:srgbClr val="3C5DEC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右箭头 36">
            <a:extLst>
              <a:ext uri="{FF2B5EF4-FFF2-40B4-BE49-F238E27FC236}">
                <a16:creationId xmlns:a16="http://schemas.microsoft.com/office/drawing/2014/main" id="{D3C7C243-C6C0-E4AB-5936-33A0E068349A}"/>
              </a:ext>
            </a:extLst>
          </p:cNvPr>
          <p:cNvSpPr/>
          <p:nvPr/>
        </p:nvSpPr>
        <p:spPr>
          <a:xfrm rot="16200000">
            <a:off x="8955716" y="5821672"/>
            <a:ext cx="533801" cy="607963"/>
          </a:xfrm>
          <a:prstGeom prst="rightArrow">
            <a:avLst/>
          </a:prstGeom>
          <a:gradFill>
            <a:gsLst>
              <a:gs pos="100000">
                <a:schemeClr val="bg1"/>
              </a:gs>
              <a:gs pos="18000">
                <a:srgbClr val="3C5DEC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AutoShape 4">
            <a:extLst>
              <a:ext uri="{FF2B5EF4-FFF2-40B4-BE49-F238E27FC236}">
                <a16:creationId xmlns:a16="http://schemas.microsoft.com/office/drawing/2014/main" id="{B55233D4-DD74-0B25-F680-F2FEBC8019B8}"/>
              </a:ext>
            </a:extLst>
          </p:cNvPr>
          <p:cNvSpPr/>
          <p:nvPr/>
        </p:nvSpPr>
        <p:spPr>
          <a:xfrm>
            <a:off x="1078377" y="6223266"/>
            <a:ext cx="10052852" cy="379065"/>
          </a:xfrm>
          <a:prstGeom prst="roundRect">
            <a:avLst>
              <a:gd name="adj" fmla="val 6742"/>
            </a:avLst>
          </a:prstGeom>
          <a:solidFill>
            <a:srgbClr val="1664FF"/>
          </a:solidFill>
          <a:ln w="12700" cap="flat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algn="ctr">
              <a:lnSpc>
                <a:spcPct val="116666"/>
              </a:lnSpc>
            </a:pPr>
            <a:r>
              <a:rPr lang="en-US" altLang="zh-CN" b="1" dirty="0">
                <a:solidFill>
                  <a:schemeClr val="bg1"/>
                </a:solidFill>
                <a:latin typeface="微软雅黑"/>
                <a:ea typeface="微软雅黑"/>
                <a:sym typeface="微软雅黑"/>
              </a:rPr>
              <a:t>IREX-</a:t>
            </a:r>
            <a:r>
              <a:rPr lang="zh-CN" altLang="en-US" b="1" dirty="0">
                <a:solidFill>
                  <a:schemeClr val="bg1"/>
                </a:solidFill>
                <a:latin typeface="微软雅黑"/>
                <a:ea typeface="微软雅黑"/>
                <a:sym typeface="微软雅黑"/>
              </a:rPr>
              <a:t>交互式推荐引擎</a:t>
            </a:r>
          </a:p>
        </p:txBody>
      </p:sp>
    </p:spTree>
    <p:extLst>
      <p:ext uri="{BB962C8B-B14F-4D97-AF65-F5344CB8AC3E}">
        <p14:creationId xmlns:p14="http://schemas.microsoft.com/office/powerpoint/2010/main" val="2321220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12" hasCustomPrompt="1"/>
          </p:nvPr>
        </p:nvSpPr>
        <p:spPr>
          <a:xfrm>
            <a:off x="823232" y="2967242"/>
            <a:ext cx="10501994" cy="923517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>
              <a:lnSpc>
                <a:spcPct val="150000"/>
              </a:lnSpc>
              <a:defRPr sz="4000" b="0" i="0" u="none" strike="noStrike" spc="0">
                <a:solidFill>
                  <a:srgbClr val="000000">
                    <a:alpha val="100000"/>
                  </a:srgbClr>
                </a:solidFill>
                <a:latin typeface="FZLanTingHeiS-EB-GB"/>
              </a:defRPr>
            </a:lvl1pPr>
          </a:lstStyle>
          <a:p>
            <a:r>
              <a:rPr lang="zh-CN" altLang="en-US" b="1" dirty="0">
                <a:solidFill>
                  <a:schemeClr val="tx1"/>
                </a:solidFill>
              </a:rPr>
              <a:t>关于下一代手机银行交互体验的</a:t>
            </a:r>
            <a:endParaRPr lang="en-US" altLang="zh-CN" b="1" dirty="0">
              <a:solidFill>
                <a:schemeClr val="tx1"/>
              </a:solidFill>
            </a:endParaRPr>
          </a:p>
          <a:p>
            <a:r>
              <a:rPr lang="zh-CN" altLang="en-US" b="1" dirty="0">
                <a:solidFill>
                  <a:srgbClr val="1664FF"/>
                </a:solidFill>
              </a:rPr>
              <a:t>典型误区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9364980" y="6420961"/>
            <a:ext cx="2743200" cy="36512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ctr">
            <a:noAutofit/>
          </a:bodyPr>
          <a:lstStyle>
            <a:lvl1pPr algn="r">
              <a:lnSpc>
                <a:spcPct val="100000"/>
              </a:lnSpc>
              <a:defRPr sz="1000" b="1" i="1" u="none" strike="noStrike" spc="0">
                <a:solidFill>
                  <a:srgbClr val="898989">
                    <a:alpha val="100000"/>
                  </a:srgbClr>
                </a:solidFill>
                <a:latin typeface="Microsoft YaHei"/>
              </a:defRPr>
            </a:lvl1pPr>
          </a:lstStyle>
          <a:p>
            <a:pPr indent="0" algn="r">
              <a:lnSpc>
                <a:spcPct val="100000"/>
              </a:lnSpc>
            </a:pPr>
            <a:r>
              <a:rPr lang="en-US" sz="1000" b="1" i="1" u="none" strike="noStrike">
                <a:solidFill>
                  <a:srgbClr val="89898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2574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11" hasCustomPrompt="1"/>
          </p:nvPr>
        </p:nvSpPr>
        <p:spPr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方正兰亭大黑简体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zh-CN" altLang="en-US" dirty="0">
                <a:solidFill>
                  <a:srgbClr val="000000"/>
                </a:solidFill>
                <a:ea typeface="方正兰亭大黑简体"/>
                <a:cs typeface="方正兰亭大黑简体"/>
                <a:sym typeface="方正兰亭大黑简体"/>
              </a:rPr>
              <a:t>要点</a:t>
            </a:r>
            <a:r>
              <a:rPr lang="en-US" altLang="zh-CN" dirty="0">
                <a:solidFill>
                  <a:srgbClr val="000000"/>
                </a:solidFill>
                <a:ea typeface="方正兰亭大黑简体"/>
                <a:cs typeface="方正兰亭大黑简体"/>
                <a:sym typeface="方正兰亭大黑简体"/>
              </a:rPr>
              <a:t>1</a:t>
            </a:r>
            <a:r>
              <a:rPr lang="zh-CN" altLang="en-US" dirty="0">
                <a:solidFill>
                  <a:srgbClr val="000000"/>
                </a:solidFill>
                <a:ea typeface="方正兰亭大黑简体"/>
                <a:cs typeface="方正兰亭大黑简体"/>
                <a:sym typeface="方正兰亭大黑简体"/>
              </a:rPr>
              <a:t>：</a:t>
            </a:r>
            <a:r>
              <a:rPr lang="en-US" altLang="zh-CN" dirty="0">
                <a:solidFill>
                  <a:srgbClr val="000000"/>
                </a:solidFill>
                <a:ea typeface="方正兰亭大黑简体"/>
                <a:cs typeface="方正兰亭大黑简体"/>
                <a:sym typeface="方正兰亭大黑简体"/>
              </a:rPr>
              <a:t>Chat</a:t>
            </a:r>
            <a:r>
              <a:rPr lang="zh-CN" altLang="en-US" dirty="0">
                <a:solidFill>
                  <a:srgbClr val="000000"/>
                </a:solidFill>
                <a:ea typeface="方正兰亭大黑简体"/>
                <a:cs typeface="方正兰亭大黑简体"/>
                <a:sym typeface="方正兰亭大黑简体"/>
              </a:rPr>
              <a:t>不是本质，推断用户意图然后推荐服务才是核心</a:t>
            </a:r>
            <a:endParaRPr lang="en-US" altLang="zh-CN" sz="2400" i="0" u="none" strike="noStrike" dirty="0">
              <a:solidFill>
                <a:srgbClr val="000000"/>
              </a:solidFill>
              <a:latin typeface="方正兰亭大黑简体"/>
              <a:ea typeface="方正兰亭大黑简体"/>
              <a:cs typeface="方正兰亭大黑简体"/>
              <a:sym typeface="方正兰亭大黑简体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E5F7DE-C040-6086-9F94-9CDA7C72014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597153" y="1297414"/>
            <a:ext cx="2049766" cy="4493283"/>
          </a:xfrm>
          <a:prstGeom prst="rect">
            <a:avLst/>
          </a:prstGeom>
        </p:spPr>
      </p:pic>
      <p:pic>
        <p:nvPicPr>
          <p:cNvPr id="8" name="图片 2">
            <a:extLst>
              <a:ext uri="{FF2B5EF4-FFF2-40B4-BE49-F238E27FC236}">
                <a16:creationId xmlns:a16="http://schemas.microsoft.com/office/drawing/2014/main" id="{57668CA7-5992-69DA-4262-5334D5C0819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333732" y="1320481"/>
            <a:ext cx="2060495" cy="4470216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BB754AE-2D1B-21C8-49D4-A5094F28E3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1193" y="1297414"/>
            <a:ext cx="2069613" cy="4492209"/>
          </a:xfrm>
          <a:prstGeom prst="rect">
            <a:avLst/>
          </a:prstGeom>
        </p:spPr>
      </p:pic>
      <p:sp>
        <p:nvSpPr>
          <p:cNvPr id="10" name="AutoShape 4">
            <a:extLst>
              <a:ext uri="{FF2B5EF4-FFF2-40B4-BE49-F238E27FC236}">
                <a16:creationId xmlns:a16="http://schemas.microsoft.com/office/drawing/2014/main" id="{4E193AA7-E47F-B974-1FFB-E9D0679902E0}"/>
              </a:ext>
            </a:extLst>
          </p:cNvPr>
          <p:cNvSpPr/>
          <p:nvPr/>
        </p:nvSpPr>
        <p:spPr>
          <a:xfrm>
            <a:off x="7333733" y="5877340"/>
            <a:ext cx="2060495" cy="344116"/>
          </a:xfrm>
          <a:prstGeom prst="roundRect">
            <a:avLst>
              <a:gd name="adj" fmla="val 6742"/>
            </a:avLst>
          </a:prstGeom>
          <a:solidFill>
            <a:schemeClr val="bg1"/>
          </a:solidFill>
          <a:ln w="12700" cap="flat">
            <a:solidFill>
              <a:srgbClr val="1664FF"/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CN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Z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Arial"/>
                <a:sym typeface="微软雅黑"/>
              </a:rPr>
              <a:t>行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Arial"/>
                <a:sym typeface="微软雅黑"/>
              </a:rPr>
              <a:t>-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Arial"/>
                <a:sym typeface="微软雅黑"/>
              </a:rPr>
              <a:t>小招</a:t>
            </a:r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D3821804-9490-A112-9E3D-C8019BB06C0E}"/>
              </a:ext>
            </a:extLst>
          </p:cNvPr>
          <p:cNvSpPr/>
          <p:nvPr/>
        </p:nvSpPr>
        <p:spPr>
          <a:xfrm>
            <a:off x="9597153" y="5877340"/>
            <a:ext cx="2060495" cy="344116"/>
          </a:xfrm>
          <a:prstGeom prst="roundRect">
            <a:avLst>
              <a:gd name="adj" fmla="val 6742"/>
            </a:avLst>
          </a:prstGeom>
          <a:solidFill>
            <a:schemeClr val="bg1"/>
          </a:solidFill>
          <a:ln w="12700" cap="flat">
            <a:solidFill>
              <a:srgbClr val="1664FF"/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CN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S</a:t>
            </a:r>
            <a:r>
              <a:rPr lang="zh-CN" altLang="en-US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行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Arial"/>
                <a:sym typeface="微软雅黑"/>
              </a:rPr>
              <a:t>-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Arial"/>
                <a:sym typeface="微软雅黑"/>
              </a:rPr>
              <a:t>小海</a:t>
            </a: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0164DDB4-B6D9-5422-F9AB-46394FB3F47D}"/>
              </a:ext>
            </a:extLst>
          </p:cNvPr>
          <p:cNvSpPr/>
          <p:nvPr/>
        </p:nvSpPr>
        <p:spPr>
          <a:xfrm>
            <a:off x="5071921" y="5877340"/>
            <a:ext cx="2060495" cy="344116"/>
          </a:xfrm>
          <a:prstGeom prst="roundRect">
            <a:avLst>
              <a:gd name="adj" fmla="val 6742"/>
            </a:avLst>
          </a:prstGeom>
          <a:solidFill>
            <a:schemeClr val="bg1"/>
          </a:solidFill>
          <a:ln w="12700" cap="flat">
            <a:solidFill>
              <a:srgbClr val="1664FF"/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CN" b="1" dirty="0">
                <a:solidFill>
                  <a:srgbClr val="1664FF"/>
                </a:solidFill>
                <a:latin typeface="微软雅黑"/>
                <a:ea typeface="微软雅黑"/>
                <a:sym typeface="微软雅黑"/>
              </a:rPr>
              <a:t>G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Arial"/>
                <a:sym typeface="微软雅黑"/>
              </a:rPr>
              <a:t>行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Arial"/>
                <a:sym typeface="微软雅黑"/>
              </a:rPr>
              <a:t>-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Arial"/>
                <a:sym typeface="微软雅黑"/>
              </a:rPr>
              <a:t>小智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F787205B-EA40-C321-0C17-1B06F746B8A0}"/>
              </a:ext>
            </a:extLst>
          </p:cNvPr>
          <p:cNvSpPr txBox="1">
            <a:spLocks/>
          </p:cNvSpPr>
          <p:nvPr/>
        </p:nvSpPr>
        <p:spPr>
          <a:xfrm>
            <a:off x="384804" y="2532169"/>
            <a:ext cx="4413699" cy="47148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0" i="0" u="none" strike="noStrike" cap="none" spc="0">
                <a:solidFill>
                  <a:srgbClr val="000000">
                    <a:alpha val="100000"/>
                  </a:srgbClr>
                </a:solidFill>
                <a:latin typeface="方正兰亭大黑简体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CN" altLang="en-US" sz="2000" b="1" dirty="0">
                <a:solidFill>
                  <a:srgbClr val="000000"/>
                </a:solidFill>
                <a:ea typeface="方正兰亭大黑简体"/>
                <a:cs typeface="方正兰亭大黑简体"/>
                <a:sym typeface="方正兰亭大黑简体"/>
              </a:rPr>
              <a:t>基于语音转账，是</a:t>
            </a:r>
            <a:r>
              <a:rPr lang="en-US" altLang="zh-CN" sz="3600" b="1" dirty="0">
                <a:solidFill>
                  <a:srgbClr val="1664FF"/>
                </a:solidFill>
                <a:ea typeface="方正兰亭大黑简体"/>
                <a:cs typeface="方正兰亭大黑简体"/>
                <a:sym typeface="方正兰亭大黑简体"/>
              </a:rPr>
              <a:t>5</a:t>
            </a:r>
            <a:r>
              <a:rPr lang="zh-CN" altLang="en-US" sz="3600" b="1" dirty="0">
                <a:solidFill>
                  <a:srgbClr val="1664FF"/>
                </a:solidFill>
                <a:ea typeface="方正兰亭大黑简体"/>
                <a:cs typeface="方正兰亭大黑简体"/>
                <a:sym typeface="方正兰亭大黑简体"/>
              </a:rPr>
              <a:t>年前</a:t>
            </a:r>
            <a:r>
              <a:rPr lang="zh-CN" altLang="en-US" sz="2000" b="1" dirty="0">
                <a:solidFill>
                  <a:srgbClr val="000000"/>
                </a:solidFill>
                <a:ea typeface="方正兰亭大黑简体"/>
                <a:cs typeface="方正兰亭大黑简体"/>
                <a:sym typeface="方正兰亭大黑简体"/>
              </a:rPr>
              <a:t>的技术</a:t>
            </a:r>
            <a:endParaRPr lang="en-US" altLang="zh-CN" sz="2000" b="1" dirty="0">
              <a:solidFill>
                <a:srgbClr val="000000"/>
              </a:solidFill>
              <a:ea typeface="方正兰亭大黑简体"/>
              <a:cs typeface="方正兰亭大黑简体"/>
              <a:sym typeface="方正兰亭大黑简体"/>
            </a:endParaRPr>
          </a:p>
          <a:p>
            <a:r>
              <a:rPr lang="zh-CN" altLang="en-US" sz="2000" dirty="0">
                <a:solidFill>
                  <a:srgbClr val="1664FF"/>
                </a:solidFill>
                <a:ea typeface="方正兰亭大黑简体"/>
                <a:cs typeface="方正兰亭大黑简体"/>
                <a:sym typeface="方正兰亭大黑简体"/>
              </a:rPr>
              <a:t>（中国银行手机银行</a:t>
            </a:r>
            <a:r>
              <a:rPr lang="en-US" altLang="zh-CN" sz="2000" dirty="0">
                <a:solidFill>
                  <a:srgbClr val="1664FF"/>
                </a:solidFill>
                <a:ea typeface="方正兰亭大黑简体"/>
                <a:cs typeface="方正兰亭大黑简体"/>
                <a:sym typeface="方正兰亭大黑简体"/>
              </a:rPr>
              <a:t>2019</a:t>
            </a:r>
            <a:r>
              <a:rPr lang="zh-CN" altLang="en-US" sz="2000" dirty="0">
                <a:solidFill>
                  <a:srgbClr val="1664FF"/>
                </a:solidFill>
                <a:ea typeface="方正兰亭大黑简体"/>
                <a:cs typeface="方正兰亭大黑简体"/>
                <a:sym typeface="方正兰亭大黑简体"/>
              </a:rPr>
              <a:t>年即支持）</a:t>
            </a:r>
            <a:endParaRPr lang="en-US" altLang="zh-CN" sz="2000" dirty="0">
              <a:solidFill>
                <a:srgbClr val="1664FF"/>
              </a:solidFill>
              <a:ea typeface="方正兰亭大黑简体"/>
              <a:cs typeface="方正兰亭大黑简体"/>
              <a:sym typeface="方正兰亭大黑简体"/>
            </a:endParaRPr>
          </a:p>
          <a:p>
            <a:endParaRPr lang="en-US" altLang="zh-CN" sz="2000" dirty="0">
              <a:solidFill>
                <a:srgbClr val="000000"/>
              </a:solidFill>
              <a:ea typeface="方正兰亭大黑简体"/>
              <a:cs typeface="方正兰亭大黑简体"/>
              <a:sym typeface="方正兰亭大黑简体"/>
            </a:endParaRPr>
          </a:p>
          <a:p>
            <a:r>
              <a:rPr lang="zh-CN" altLang="en-US" sz="2000" dirty="0">
                <a:solidFill>
                  <a:srgbClr val="000000"/>
                </a:solidFill>
                <a:ea typeface="方正兰亭大黑简体"/>
                <a:cs typeface="方正兰亭大黑简体"/>
                <a:sym typeface="方正兰亭大黑简体"/>
              </a:rPr>
              <a:t>当前基于大模型的技术突破是能针对用户的文字与语音输入，</a:t>
            </a:r>
            <a:r>
              <a:rPr lang="zh-CN" altLang="en-US" sz="2000" b="1" dirty="0">
                <a:solidFill>
                  <a:srgbClr val="000000"/>
                </a:solidFill>
                <a:ea typeface="方正兰亭大黑简体"/>
                <a:cs typeface="方正兰亭大黑简体"/>
                <a:sym typeface="方正兰亭大黑简体"/>
              </a:rPr>
              <a:t>推断用户</a:t>
            </a:r>
            <a:r>
              <a:rPr lang="zh-CN" altLang="en-US" sz="2000" b="1" dirty="0">
                <a:solidFill>
                  <a:schemeClr val="tx1"/>
                </a:solidFill>
                <a:ea typeface="方正兰亭大黑简体"/>
                <a:cs typeface="方正兰亭大黑简体"/>
                <a:sym typeface="方正兰亭大黑简体"/>
              </a:rPr>
              <a:t>意图</a:t>
            </a:r>
            <a:r>
              <a:rPr lang="zh-CN" altLang="en-US" sz="2000" b="1" dirty="0">
                <a:solidFill>
                  <a:srgbClr val="000000"/>
                </a:solidFill>
                <a:ea typeface="方正兰亭大黑简体"/>
                <a:cs typeface="方正兰亭大黑简体"/>
                <a:sym typeface="方正兰亭大黑简体"/>
              </a:rPr>
              <a:t>，并进行针对性的服务推荐（产品、服务、资讯、权益、活动等）</a:t>
            </a:r>
            <a:endParaRPr lang="en-US" altLang="zh-CN" sz="2000" b="1" dirty="0">
              <a:solidFill>
                <a:srgbClr val="000000"/>
              </a:solidFill>
              <a:ea typeface="方正兰亭大黑简体"/>
              <a:cs typeface="方正兰亭大黑简体"/>
              <a:sym typeface="方正兰亭大黑简体"/>
            </a:endParaRPr>
          </a:p>
        </p:txBody>
      </p:sp>
    </p:spTree>
    <p:extLst>
      <p:ext uri="{BB962C8B-B14F-4D97-AF65-F5344CB8AC3E}">
        <p14:creationId xmlns:p14="http://schemas.microsoft.com/office/powerpoint/2010/main" val="982051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48" hasCustomPrompt="1"/>
          </p:nvPr>
        </p:nvSpPr>
        <p:spPr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“手机丢失了，怎么防止银行账户盗刷”——</a:t>
            </a:r>
            <a:r>
              <a:rPr lang="en-US" sz="24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典型手机银行</a:t>
            </a:r>
            <a:r>
              <a:rPr lang="en-US" sz="24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APP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86098" y="1085592"/>
            <a:ext cx="2469103" cy="5458016"/>
          </a:xfrm>
          <a:prstGeom prst="rect">
            <a:avLst/>
          </a:prstGeom>
          <a:ln w="12700">
            <a:solidFill>
              <a:srgbClr val="BFBFBF">
                <a:alpha val="100000"/>
              </a:srgbClr>
            </a:solidFill>
            <a:prstDash val="solid"/>
          </a:ln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950996" y="1085592"/>
            <a:ext cx="2469103" cy="5458016"/>
          </a:xfrm>
          <a:prstGeom prst="rect">
            <a:avLst/>
          </a:prstGeom>
          <a:ln w="12700">
            <a:solidFill>
              <a:srgbClr val="BFBFBF">
                <a:alpha val="100000"/>
              </a:srgbClr>
            </a:solidFill>
            <a:prstDash val="solid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11" hasCustomPrompt="1"/>
          </p:nvPr>
        </p:nvSpPr>
        <p:spPr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方正兰亭大黑简体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zh-CN" altLang="en-US" dirty="0">
                <a:solidFill>
                  <a:srgbClr val="000000"/>
                </a:solidFill>
                <a:ea typeface="方正兰亭大黑简体"/>
                <a:cs typeface="方正兰亭大黑简体"/>
                <a:sym typeface="方正兰亭大黑简体"/>
              </a:rPr>
              <a:t>要点</a:t>
            </a:r>
            <a:r>
              <a:rPr lang="en-US" altLang="zh-CN" dirty="0">
                <a:solidFill>
                  <a:srgbClr val="000000"/>
                </a:solidFill>
                <a:ea typeface="方正兰亭大黑简体"/>
                <a:cs typeface="方正兰亭大黑简体"/>
                <a:sym typeface="方正兰亭大黑简体"/>
              </a:rPr>
              <a:t>2</a:t>
            </a:r>
            <a:r>
              <a:rPr lang="zh-CN" altLang="en-US" dirty="0">
                <a:solidFill>
                  <a:srgbClr val="000000"/>
                </a:solidFill>
                <a:ea typeface="方正兰亭大黑简体"/>
                <a:cs typeface="方正兰亭大黑简体"/>
                <a:sym typeface="方正兰亭大黑简体"/>
              </a:rPr>
              <a:t>：杜绝输出“幻觉”，严谨的数据是交互变革的坚实基础</a:t>
            </a:r>
            <a:endParaRPr lang="en-US" altLang="zh-CN" sz="2400" i="0" u="none" strike="noStrike" dirty="0">
              <a:solidFill>
                <a:srgbClr val="000000"/>
              </a:solidFill>
              <a:latin typeface="方正兰亭大黑简体"/>
              <a:ea typeface="方正兰亭大黑简体"/>
              <a:cs typeface="方正兰亭大黑简体"/>
              <a:sym typeface="方正兰亭大黑简体"/>
            </a:endParaRPr>
          </a:p>
        </p:txBody>
      </p:sp>
      <p:pic>
        <p:nvPicPr>
          <p:cNvPr id="12" name="图片 11" descr="图形用户界面, 文本, 应用程序&#10;&#10;描述已自动生成">
            <a:extLst>
              <a:ext uri="{FF2B5EF4-FFF2-40B4-BE49-F238E27FC236}">
                <a16:creationId xmlns:a16="http://schemas.microsoft.com/office/drawing/2014/main" id="{33E4CAB0-008B-2265-EF92-EBDD1151D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652" y="1252610"/>
            <a:ext cx="2301018" cy="49855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 descr="图形用户界面, 应用程序&#10;&#10;描述已自动生成">
            <a:extLst>
              <a:ext uri="{FF2B5EF4-FFF2-40B4-BE49-F238E27FC236}">
                <a16:creationId xmlns:a16="http://schemas.microsoft.com/office/drawing/2014/main" id="{F8E37301-1432-5E6D-3CBD-415712821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804" y="1252610"/>
            <a:ext cx="2301018" cy="49855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图片 17" descr="图形用户界面, 应用程序&#10;&#10;描述已自动生成">
            <a:extLst>
              <a:ext uri="{FF2B5EF4-FFF2-40B4-BE49-F238E27FC236}">
                <a16:creationId xmlns:a16="http://schemas.microsoft.com/office/drawing/2014/main" id="{9232F0FE-A654-9E5A-7FD8-879E80CF7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955" y="1252610"/>
            <a:ext cx="2301018" cy="4985541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 descr="图形用户界面, 应用程序&#10;&#10;描述已自动生成">
            <a:extLst>
              <a:ext uri="{FF2B5EF4-FFF2-40B4-BE49-F238E27FC236}">
                <a16:creationId xmlns:a16="http://schemas.microsoft.com/office/drawing/2014/main" id="{1A917488-336B-52C0-1BAA-7723BBDF2F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2108" y="1252610"/>
            <a:ext cx="2301018" cy="4985541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2E8C5B4C-3CA5-5442-15B2-60C176709D62}"/>
              </a:ext>
            </a:extLst>
          </p:cNvPr>
          <p:cNvSpPr/>
          <p:nvPr/>
        </p:nvSpPr>
        <p:spPr>
          <a:xfrm>
            <a:off x="6274265" y="1823226"/>
            <a:ext cx="2132424" cy="875059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  <a:sym typeface="Arial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1BF9148-FCA8-C354-1536-923C9D5B39BE}"/>
              </a:ext>
            </a:extLst>
          </p:cNvPr>
          <p:cNvSpPr/>
          <p:nvPr/>
        </p:nvSpPr>
        <p:spPr>
          <a:xfrm>
            <a:off x="8692107" y="1252609"/>
            <a:ext cx="2301018" cy="4985541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3147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11" hasCustomPrompt="1"/>
          </p:nvPr>
        </p:nvSpPr>
        <p:spPr>
          <a:xfrm>
            <a:off x="442913" y="314392"/>
            <a:ext cx="10060104" cy="47148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方正兰亭大黑简体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zh-CN" altLang="en-US" dirty="0">
                <a:solidFill>
                  <a:srgbClr val="000000"/>
                </a:solidFill>
                <a:ea typeface="方正兰亭大黑简体"/>
                <a:cs typeface="方正兰亭大黑简体"/>
                <a:sym typeface="方正兰亭大黑简体"/>
              </a:rPr>
              <a:t>要点</a:t>
            </a:r>
            <a:r>
              <a:rPr lang="en-US" altLang="zh-CN" dirty="0">
                <a:solidFill>
                  <a:srgbClr val="000000"/>
                </a:solidFill>
                <a:ea typeface="方正兰亭大黑简体"/>
                <a:cs typeface="方正兰亭大黑简体"/>
                <a:sym typeface="方正兰亭大黑简体"/>
              </a:rPr>
              <a:t>3</a:t>
            </a:r>
            <a:r>
              <a:rPr lang="zh-CN" altLang="en-US" dirty="0">
                <a:solidFill>
                  <a:srgbClr val="000000"/>
                </a:solidFill>
                <a:ea typeface="方正兰亭大黑简体"/>
                <a:cs typeface="方正兰亭大黑简体"/>
                <a:sym typeface="方正兰亭大黑简体"/>
              </a:rPr>
              <a:t>：</a:t>
            </a:r>
            <a:r>
              <a:rPr lang="zh-CN" altLang="en-US" sz="2400" i="0" u="none" strike="noStrike" dirty="0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不同人群偏好不同的交互与探索方式，未来多种交互模式将并存</a:t>
            </a:r>
            <a:endParaRPr lang="en-US" sz="2400" i="0" u="none" strike="noStrike" dirty="0">
              <a:solidFill>
                <a:srgbClr val="000000"/>
              </a:solidFill>
              <a:latin typeface="方正兰亭大黑简体"/>
              <a:ea typeface="方正兰亭大黑简体"/>
              <a:cs typeface="方正兰亭大黑简体"/>
              <a:sym typeface="方正兰亭大黑简体"/>
            </a:endParaRPr>
          </a:p>
        </p:txBody>
      </p:sp>
      <p:pic>
        <p:nvPicPr>
          <p:cNvPr id="28" name="图片 27" descr="图形用户界面&#10;&#10;描述已自动生成">
            <a:extLst>
              <a:ext uri="{FF2B5EF4-FFF2-40B4-BE49-F238E27FC236}">
                <a16:creationId xmlns:a16="http://schemas.microsoft.com/office/drawing/2014/main" id="{A35590D2-8020-831C-C650-23FDC967D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139" y="1949867"/>
            <a:ext cx="2018972" cy="43744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3">
            <a:extLst>
              <a:ext uri="{FF2B5EF4-FFF2-40B4-BE49-F238E27FC236}">
                <a16:creationId xmlns:a16="http://schemas.microsoft.com/office/drawing/2014/main" id="{0F75620E-A2A5-276F-71CE-9F4C3A64EF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999860" y="1949866"/>
            <a:ext cx="2018972" cy="4372631"/>
          </a:xfrm>
          <a:prstGeom prst="rect">
            <a:avLst/>
          </a:prstGeom>
          <a:ln w="12700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图片 30" descr="徽标&#10;&#10;描述已自动生成">
            <a:extLst>
              <a:ext uri="{FF2B5EF4-FFF2-40B4-BE49-F238E27FC236}">
                <a16:creationId xmlns:a16="http://schemas.microsoft.com/office/drawing/2014/main" id="{F4DD4450-FA5C-938F-B209-50D05190A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864" y="1949866"/>
            <a:ext cx="2018137" cy="43726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E21EEA9D-B668-7FA1-4298-981DAF88AB6D}"/>
              </a:ext>
            </a:extLst>
          </p:cNvPr>
          <p:cNvSpPr txBox="1">
            <a:spLocks/>
          </p:cNvSpPr>
          <p:nvPr/>
        </p:nvSpPr>
        <p:spPr>
          <a:xfrm>
            <a:off x="1611149" y="1239934"/>
            <a:ext cx="744506" cy="33976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0" i="0" u="none" strike="noStrike" cap="none" spc="0">
                <a:solidFill>
                  <a:srgbClr val="000000">
                    <a:alpha val="100000"/>
                  </a:srgbClr>
                </a:solidFill>
                <a:latin typeface="方正兰亭大黑简体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CN" sz="2800" b="1" dirty="0">
                <a:solidFill>
                  <a:srgbClr val="1664FF"/>
                </a:solidFill>
                <a:ea typeface="方正兰亭大黑简体"/>
                <a:cs typeface="方正兰亭大黑简体"/>
                <a:sym typeface="方正兰亭大黑简体"/>
              </a:rPr>
              <a:t>I</a:t>
            </a:r>
            <a:r>
              <a:rPr lang="zh-CN" altLang="en-US" sz="2800" b="1" dirty="0">
                <a:solidFill>
                  <a:srgbClr val="1664FF"/>
                </a:solidFill>
                <a:ea typeface="方正兰亭大黑简体"/>
                <a:cs typeface="方正兰亭大黑简体"/>
                <a:sym typeface="方正兰亭大黑简体"/>
              </a:rPr>
              <a:t>人</a:t>
            </a:r>
            <a:endParaRPr lang="en-US" altLang="zh-CN" sz="2800" b="1" dirty="0">
              <a:solidFill>
                <a:srgbClr val="1664FF"/>
              </a:solidFill>
              <a:ea typeface="方正兰亭大黑简体"/>
              <a:cs typeface="方正兰亭大黑简体"/>
              <a:sym typeface="方正兰亭大黑简体"/>
            </a:endParaRP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5EBF6224-2BE5-C748-903F-0D3BE2A13E85}"/>
              </a:ext>
            </a:extLst>
          </p:cNvPr>
          <p:cNvSpPr txBox="1">
            <a:spLocks/>
          </p:cNvSpPr>
          <p:nvPr/>
        </p:nvSpPr>
        <p:spPr>
          <a:xfrm>
            <a:off x="9691485" y="1239934"/>
            <a:ext cx="839032" cy="33976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0" i="0" u="none" strike="noStrike" cap="none" spc="0">
                <a:solidFill>
                  <a:srgbClr val="000000">
                    <a:alpha val="100000"/>
                  </a:srgbClr>
                </a:solidFill>
                <a:latin typeface="方正兰亭大黑简体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CN" sz="2800" b="1" dirty="0">
                <a:solidFill>
                  <a:srgbClr val="1664FF"/>
                </a:solidFill>
                <a:ea typeface="方正兰亭大黑简体"/>
                <a:cs typeface="方正兰亭大黑简体"/>
                <a:sym typeface="方正兰亭大黑简体"/>
              </a:rPr>
              <a:t>E</a:t>
            </a:r>
            <a:r>
              <a:rPr lang="zh-CN" altLang="en-US" sz="2800" b="1" dirty="0">
                <a:solidFill>
                  <a:srgbClr val="1664FF"/>
                </a:solidFill>
                <a:ea typeface="方正兰亭大黑简体"/>
                <a:cs typeface="方正兰亭大黑简体"/>
                <a:sym typeface="方正兰亭大黑简体"/>
              </a:rPr>
              <a:t>人</a:t>
            </a:r>
            <a:endParaRPr lang="en-US" altLang="zh-CN" sz="2800" b="1" dirty="0">
              <a:solidFill>
                <a:srgbClr val="1664FF"/>
              </a:solidFill>
              <a:ea typeface="方正兰亭大黑简体"/>
              <a:cs typeface="方正兰亭大黑简体"/>
              <a:sym typeface="方正兰亭大黑简体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A833F41-8E19-8D13-E580-B31CE77CC1E8}"/>
              </a:ext>
            </a:extLst>
          </p:cNvPr>
          <p:cNvGrpSpPr/>
          <p:nvPr/>
        </p:nvGrpSpPr>
        <p:grpSpPr>
          <a:xfrm>
            <a:off x="6712114" y="1239933"/>
            <a:ext cx="2389401" cy="339770"/>
            <a:chOff x="17106900" y="-317505"/>
            <a:chExt cx="1593458" cy="2159924"/>
          </a:xfrm>
        </p:grpSpPr>
        <p:sp>
          <p:nvSpPr>
            <p:cNvPr id="8" name="任意多边形: 形状 158">
              <a:extLst>
                <a:ext uri="{FF2B5EF4-FFF2-40B4-BE49-F238E27FC236}">
                  <a16:creationId xmlns:a16="http://schemas.microsoft.com/office/drawing/2014/main" id="{4349DC44-5CBC-CC74-5E50-0E7A3B74057C}"/>
                </a:ext>
              </a:extLst>
            </p:cNvPr>
            <p:cNvSpPr/>
            <p:nvPr/>
          </p:nvSpPr>
          <p:spPr>
            <a:xfrm>
              <a:off x="17824058" y="-56693"/>
              <a:ext cx="876300" cy="1638300"/>
            </a:xfrm>
            <a:custGeom>
              <a:avLst/>
              <a:gdLst>
                <a:gd name="connsiteX0" fmla="*/ 0 w 876300"/>
                <a:gd name="connsiteY0" fmla="*/ 0 h 1638300"/>
                <a:gd name="connsiteX1" fmla="*/ 419100 w 876300"/>
                <a:gd name="connsiteY1" fmla="*/ 0 h 1638300"/>
                <a:gd name="connsiteX2" fmla="*/ 876300 w 876300"/>
                <a:gd name="connsiteY2" fmla="*/ 838200 h 1638300"/>
                <a:gd name="connsiteX3" fmla="*/ 419100 w 876300"/>
                <a:gd name="connsiteY3" fmla="*/ 1638300 h 1638300"/>
                <a:gd name="connsiteX4" fmla="*/ 76200 w 876300"/>
                <a:gd name="connsiteY4" fmla="*/ 1638300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300" h="1638300">
                  <a:moveTo>
                    <a:pt x="0" y="0"/>
                  </a:moveTo>
                  <a:lnTo>
                    <a:pt x="419100" y="0"/>
                  </a:lnTo>
                  <a:lnTo>
                    <a:pt x="876300" y="838200"/>
                  </a:lnTo>
                  <a:lnTo>
                    <a:pt x="419100" y="1638300"/>
                  </a:lnTo>
                  <a:lnTo>
                    <a:pt x="76200" y="1638300"/>
                  </a:lnTo>
                </a:path>
              </a:pathLst>
            </a:custGeom>
            <a:gradFill flip="none" rotWithShape="1">
              <a:gsLst>
                <a:gs pos="0">
                  <a:schemeClr val="accent1">
                    <a:alpha val="38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0800000" scaled="1"/>
              <a:tileRect/>
            </a:gradFill>
            <a:ln w="6350" cap="flat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" name="任意多边形: 形状 159">
              <a:extLst>
                <a:ext uri="{FF2B5EF4-FFF2-40B4-BE49-F238E27FC236}">
                  <a16:creationId xmlns:a16="http://schemas.microsoft.com/office/drawing/2014/main" id="{CFF7AED5-704C-5185-4C45-317B9AE74899}"/>
                </a:ext>
              </a:extLst>
            </p:cNvPr>
            <p:cNvSpPr/>
            <p:nvPr/>
          </p:nvSpPr>
          <p:spPr>
            <a:xfrm>
              <a:off x="17106900" y="-317505"/>
              <a:ext cx="1155308" cy="2159924"/>
            </a:xfrm>
            <a:custGeom>
              <a:avLst/>
              <a:gdLst>
                <a:gd name="connsiteX0" fmla="*/ 0 w 876300"/>
                <a:gd name="connsiteY0" fmla="*/ 0 h 1638300"/>
                <a:gd name="connsiteX1" fmla="*/ 419100 w 876300"/>
                <a:gd name="connsiteY1" fmla="*/ 0 h 1638300"/>
                <a:gd name="connsiteX2" fmla="*/ 876300 w 876300"/>
                <a:gd name="connsiteY2" fmla="*/ 838200 h 1638300"/>
                <a:gd name="connsiteX3" fmla="*/ 419100 w 876300"/>
                <a:gd name="connsiteY3" fmla="*/ 1638300 h 1638300"/>
                <a:gd name="connsiteX4" fmla="*/ 76200 w 876300"/>
                <a:gd name="connsiteY4" fmla="*/ 1638300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300" h="1638300">
                  <a:moveTo>
                    <a:pt x="0" y="0"/>
                  </a:moveTo>
                  <a:lnTo>
                    <a:pt x="419100" y="0"/>
                  </a:lnTo>
                  <a:lnTo>
                    <a:pt x="876300" y="838200"/>
                  </a:lnTo>
                  <a:lnTo>
                    <a:pt x="419100" y="1638300"/>
                  </a:lnTo>
                  <a:lnTo>
                    <a:pt x="76200" y="1638300"/>
                  </a:lnTo>
                </a:path>
              </a:pathLst>
            </a:custGeom>
            <a:gradFill flip="none" rotWithShape="1">
              <a:gsLst>
                <a:gs pos="30000">
                  <a:schemeClr val="accent1">
                    <a:alpha val="9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0800000" scaled="1"/>
              <a:tileRect/>
            </a:gradFill>
            <a:ln w="3175" cap="flat">
              <a:gradFill flip="none" rotWithShape="1">
                <a:gsLst>
                  <a:gs pos="36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CEB74DD-B321-0BEA-E216-2C63FF4910F2}"/>
              </a:ext>
            </a:extLst>
          </p:cNvPr>
          <p:cNvGrpSpPr/>
          <p:nvPr/>
        </p:nvGrpSpPr>
        <p:grpSpPr>
          <a:xfrm flipH="1">
            <a:off x="2945625" y="1239933"/>
            <a:ext cx="2389401" cy="339770"/>
            <a:chOff x="17106900" y="-317505"/>
            <a:chExt cx="1593458" cy="2159924"/>
          </a:xfrm>
        </p:grpSpPr>
        <p:sp>
          <p:nvSpPr>
            <p:cNvPr id="11" name="任意多边形: 形状 158">
              <a:extLst>
                <a:ext uri="{FF2B5EF4-FFF2-40B4-BE49-F238E27FC236}">
                  <a16:creationId xmlns:a16="http://schemas.microsoft.com/office/drawing/2014/main" id="{875186FE-01FC-AF5F-20E5-CFC4CE9164FD}"/>
                </a:ext>
              </a:extLst>
            </p:cNvPr>
            <p:cNvSpPr/>
            <p:nvPr/>
          </p:nvSpPr>
          <p:spPr>
            <a:xfrm>
              <a:off x="17824058" y="-56693"/>
              <a:ext cx="876300" cy="1638300"/>
            </a:xfrm>
            <a:custGeom>
              <a:avLst/>
              <a:gdLst>
                <a:gd name="connsiteX0" fmla="*/ 0 w 876300"/>
                <a:gd name="connsiteY0" fmla="*/ 0 h 1638300"/>
                <a:gd name="connsiteX1" fmla="*/ 419100 w 876300"/>
                <a:gd name="connsiteY1" fmla="*/ 0 h 1638300"/>
                <a:gd name="connsiteX2" fmla="*/ 876300 w 876300"/>
                <a:gd name="connsiteY2" fmla="*/ 838200 h 1638300"/>
                <a:gd name="connsiteX3" fmla="*/ 419100 w 876300"/>
                <a:gd name="connsiteY3" fmla="*/ 1638300 h 1638300"/>
                <a:gd name="connsiteX4" fmla="*/ 76200 w 876300"/>
                <a:gd name="connsiteY4" fmla="*/ 1638300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300" h="1638300">
                  <a:moveTo>
                    <a:pt x="0" y="0"/>
                  </a:moveTo>
                  <a:lnTo>
                    <a:pt x="419100" y="0"/>
                  </a:lnTo>
                  <a:lnTo>
                    <a:pt x="876300" y="838200"/>
                  </a:lnTo>
                  <a:lnTo>
                    <a:pt x="419100" y="1638300"/>
                  </a:lnTo>
                  <a:lnTo>
                    <a:pt x="76200" y="1638300"/>
                  </a:lnTo>
                </a:path>
              </a:pathLst>
            </a:custGeom>
            <a:gradFill flip="none" rotWithShape="1">
              <a:gsLst>
                <a:gs pos="0">
                  <a:schemeClr val="accent1">
                    <a:alpha val="38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0800000" scaled="1"/>
              <a:tileRect/>
            </a:gradFill>
            <a:ln w="6350" cap="flat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" name="任意多边形: 形状 159">
              <a:extLst>
                <a:ext uri="{FF2B5EF4-FFF2-40B4-BE49-F238E27FC236}">
                  <a16:creationId xmlns:a16="http://schemas.microsoft.com/office/drawing/2014/main" id="{3656EF82-950C-4067-72EA-645CE6766E20}"/>
                </a:ext>
              </a:extLst>
            </p:cNvPr>
            <p:cNvSpPr/>
            <p:nvPr/>
          </p:nvSpPr>
          <p:spPr>
            <a:xfrm>
              <a:off x="17106900" y="-317505"/>
              <a:ext cx="1155308" cy="2159924"/>
            </a:xfrm>
            <a:custGeom>
              <a:avLst/>
              <a:gdLst>
                <a:gd name="connsiteX0" fmla="*/ 0 w 876300"/>
                <a:gd name="connsiteY0" fmla="*/ 0 h 1638300"/>
                <a:gd name="connsiteX1" fmla="*/ 419100 w 876300"/>
                <a:gd name="connsiteY1" fmla="*/ 0 h 1638300"/>
                <a:gd name="connsiteX2" fmla="*/ 876300 w 876300"/>
                <a:gd name="connsiteY2" fmla="*/ 838200 h 1638300"/>
                <a:gd name="connsiteX3" fmla="*/ 419100 w 876300"/>
                <a:gd name="connsiteY3" fmla="*/ 1638300 h 1638300"/>
                <a:gd name="connsiteX4" fmla="*/ 76200 w 876300"/>
                <a:gd name="connsiteY4" fmla="*/ 1638300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300" h="1638300">
                  <a:moveTo>
                    <a:pt x="0" y="0"/>
                  </a:moveTo>
                  <a:lnTo>
                    <a:pt x="419100" y="0"/>
                  </a:lnTo>
                  <a:lnTo>
                    <a:pt x="876300" y="838200"/>
                  </a:lnTo>
                  <a:lnTo>
                    <a:pt x="419100" y="1638300"/>
                  </a:lnTo>
                  <a:lnTo>
                    <a:pt x="76200" y="1638300"/>
                  </a:lnTo>
                </a:path>
              </a:pathLst>
            </a:custGeom>
            <a:gradFill flip="none" rotWithShape="1">
              <a:gsLst>
                <a:gs pos="30000">
                  <a:schemeClr val="accent1">
                    <a:alpha val="9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0800000" scaled="1"/>
              <a:tileRect/>
            </a:gradFill>
            <a:ln w="3175" cap="flat">
              <a:gradFill flip="none" rotWithShape="1">
                <a:gsLst>
                  <a:gs pos="36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5819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06" hasCustomPrompt="1"/>
          </p:nvPr>
        </p:nvSpPr>
        <p:spPr>
          <a:xfrm>
            <a:off x="327402" y="2619885"/>
            <a:ext cx="2021515" cy="160251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1500" b="1" i="0" u="none" strike="noStrike" spc="0">
                <a:solidFill>
                  <a:srgbClr val="1664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1500" b="1" i="0" u="none" strike="noStrike" dirty="0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03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07" hasCustomPrompt="1"/>
          </p:nvPr>
        </p:nvSpPr>
        <p:spPr>
          <a:xfrm>
            <a:off x="2365695" y="2896582"/>
            <a:ext cx="4713288" cy="41081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32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交互式</a:t>
            </a:r>
            <a:r>
              <a:rPr lang="zh-CN" altLang="en-US" dirty="0">
                <a:solidFill>
                  <a:srgbClr val="1664FF"/>
                </a:solidFill>
                <a:ea typeface="微软雅黑"/>
                <a:cs typeface="微软雅黑"/>
                <a:sym typeface="微软雅黑"/>
              </a:rPr>
              <a:t>推荐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引擎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1664FF"/>
              </a:solidFill>
              <a:effectLst/>
              <a:uLnTx/>
              <a:uFillTx/>
              <a:latin typeface="微软雅黑"/>
              <a:ea typeface="微软雅黑"/>
              <a:cs typeface="微软雅黑"/>
              <a:sym typeface="微软雅黑"/>
            </a:endParaRPr>
          </a:p>
          <a:p>
            <a:r>
              <a:rPr lang="zh-CN" altLang="en-US" dirty="0">
                <a:solidFill>
                  <a:srgbClr val="000000"/>
                </a:solidFill>
                <a:ea typeface="微软雅黑"/>
                <a:cs typeface="微软雅黑"/>
                <a:sym typeface="微软雅黑"/>
              </a:rPr>
              <a:t>赋能业务场景的升级</a:t>
            </a:r>
            <a:endParaRPr lang="en-US" altLang="zh-CN" sz="3200" b="1" i="0" u="none" strike="noStrike" dirty="0">
              <a:solidFill>
                <a:srgbClr val="000000"/>
              </a:solidFill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4" name="Picture 4"/>
          <p:cNvPicPr>
            <a:picLocks noGrp="1" noChangeAspect="1"/>
          </p:cNvPicPr>
          <p:nvPr>
            <p:ph type="pic" sz="quarter" idx="109"/>
          </p:nvPr>
        </p:nvPicPr>
        <p:blipFill>
          <a:blip r:embed="rId2"/>
          <a:srcRect t="26533" b="26533"/>
          <a:stretch>
            <a:fillRect/>
          </a:stretch>
        </p:blipFill>
        <p:spPr>
          <a:xfrm>
            <a:off x="7255238" y="2655323"/>
            <a:ext cx="4936761" cy="130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2096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12" hasCustomPrompt="1"/>
          </p:nvPr>
        </p:nvSpPr>
        <p:spPr>
          <a:xfrm>
            <a:off x="823232" y="2967242"/>
            <a:ext cx="10501994" cy="923517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>
              <a:lnSpc>
                <a:spcPct val="150000"/>
              </a:lnSpc>
              <a:defRPr sz="4000" b="0" i="0" u="none" strike="noStrike" spc="0">
                <a:solidFill>
                  <a:srgbClr val="000000">
                    <a:alpha val="100000"/>
                  </a:srgbClr>
                </a:solidFill>
                <a:latin typeface="FZLanTingHeiS-EB-GB"/>
              </a:defRPr>
            </a:lvl1pPr>
          </a:lstStyle>
          <a:p>
            <a:pPr indent="0" algn="ctr">
              <a:lnSpc>
                <a:spcPct val="150000"/>
              </a:lnSpc>
            </a:pPr>
            <a:r>
              <a:rPr lang="en-US" sz="4000" b="0" i="0" u="none" strike="noStrike">
                <a:solidFill>
                  <a:srgbClr val="000000"/>
                </a:solidFill>
                <a:latin typeface="FZLanTingHeiS-EB-GB"/>
                <a:ea typeface="FZLanTingHeiS-EB-GB"/>
                <a:cs typeface="FZLanTingHeiS-EB-GB"/>
                <a:sym typeface="FZLanTingHeiS-EB-GB"/>
              </a:rPr>
              <a:t>场景1：用户主动搜索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9364980" y="6420961"/>
            <a:ext cx="2743200" cy="36512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ctr">
            <a:noAutofit/>
          </a:bodyPr>
          <a:lstStyle>
            <a:lvl1pPr algn="r">
              <a:lnSpc>
                <a:spcPct val="100000"/>
              </a:lnSpc>
              <a:defRPr sz="1000" b="1" i="1" u="none" strike="noStrike" spc="0">
                <a:solidFill>
                  <a:srgbClr val="898989">
                    <a:alpha val="100000"/>
                  </a:srgbClr>
                </a:solidFill>
                <a:latin typeface="Microsoft YaHei"/>
              </a:defRPr>
            </a:lvl1pPr>
          </a:lstStyle>
          <a:p>
            <a:pPr indent="0" algn="r">
              <a:lnSpc>
                <a:spcPct val="100000"/>
              </a:lnSpc>
            </a:pPr>
            <a:r>
              <a:rPr lang="en-US" sz="1000" b="1" i="1" u="none" strike="noStrike">
                <a:solidFill>
                  <a:srgbClr val="89898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1138098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11" hasCustomPrompt="1"/>
          </p:nvPr>
        </p:nvSpPr>
        <p:spPr>
          <a:xfrm>
            <a:off x="442913" y="314392"/>
            <a:ext cx="10167937" cy="47148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方正兰亭大黑简体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案例</a:t>
            </a:r>
            <a:r>
              <a:rPr lang="en-US" sz="24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1</a:t>
            </a:r>
            <a:r>
              <a:rPr lang="en-US" sz="24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：用户主动搜索“今天的存款利率是多少”</a:t>
            </a:r>
            <a:r>
              <a:rPr lang="en-US" sz="24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- </a:t>
            </a:r>
            <a:r>
              <a:rPr lang="en-US" sz="24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全部（搜索结果混排）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695218" y="1442105"/>
            <a:ext cx="5248632" cy="5225640"/>
          </a:xfrm>
          <a:prstGeom prst="rect">
            <a:avLst/>
          </a:prstGeom>
          <a:ln w="12700">
            <a:noFill/>
            <a:prstDash val="solid"/>
          </a:ln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34191" y="1442105"/>
            <a:ext cx="1628076" cy="5225639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5" name="AutoShape 5"/>
          <p:cNvSpPr/>
          <p:nvPr/>
        </p:nvSpPr>
        <p:spPr>
          <a:xfrm>
            <a:off x="2673990" y="880138"/>
            <a:ext cx="5248632" cy="36933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采用新搜索推荐方案结果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" name="Connector 6"/>
          <p:cNvCxnSpPr/>
          <p:nvPr/>
        </p:nvCxnSpPr>
        <p:spPr>
          <a:xfrm>
            <a:off x="2518129" y="880138"/>
            <a:ext cx="0" cy="5787607"/>
          </a:xfrm>
          <a:prstGeom prst="line">
            <a:avLst/>
          </a:prstGeom>
          <a:noFill/>
          <a:ln w="12700" cap="flat">
            <a:solidFill>
              <a:srgbClr val="A6A6A6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7" name="AutoShape 7"/>
          <p:cNvSpPr/>
          <p:nvPr/>
        </p:nvSpPr>
        <p:spPr>
          <a:xfrm>
            <a:off x="734192" y="880138"/>
            <a:ext cx="1628076" cy="36933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现状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8372475" y="1901113"/>
            <a:ext cx="3295650" cy="3055773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价值点总结：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相比现有做法的NLP分词，新做法中的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【大模型用户搜索意图推理】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，能够更精准理解客户意图</a:t>
            </a:r>
          </a:p>
          <a:p>
            <a:pPr marL="228600" marR="0" lvl="0" indent="-228600" algn="l" defTabSz="914400" rtl="0" eaLnBrk="1" fontAlgn="auto" latinLnBrk="0" hangingPunct="1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新方案产出更精准的结果，更能吸引客户在搜索场景中进行互动，并引导业务转换变现</a:t>
            </a:r>
          </a:p>
        </p:txBody>
      </p:sp>
    </p:spTree>
    <p:extLst>
      <p:ext uri="{BB962C8B-B14F-4D97-AF65-F5344CB8AC3E}">
        <p14:creationId xmlns:p14="http://schemas.microsoft.com/office/powerpoint/2010/main" val="21993787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11" hasCustomPrompt="1"/>
          </p:nvPr>
        </p:nvSpPr>
        <p:spPr>
          <a:xfrm>
            <a:off x="442913" y="314392"/>
            <a:ext cx="10463212" cy="47148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方正兰亭大黑简体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案例</a:t>
            </a:r>
            <a:r>
              <a:rPr lang="en-US" sz="24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1</a:t>
            </a:r>
            <a:r>
              <a:rPr lang="en-US" sz="24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：用户主动搜索“今天的存款利率是多少”</a:t>
            </a:r>
            <a:r>
              <a:rPr lang="en-US" sz="24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- </a:t>
            </a:r>
            <a:r>
              <a:rPr lang="en-US" sz="24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产品（搜索</a:t>
            </a:r>
            <a:r>
              <a:rPr lang="en-US" sz="24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+</a:t>
            </a:r>
            <a:r>
              <a:rPr lang="en-US" sz="24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推荐结果）</a:t>
            </a:r>
          </a:p>
        </p:txBody>
      </p:sp>
      <p:sp>
        <p:nvSpPr>
          <p:cNvPr id="3" name="AutoShape 3"/>
          <p:cNvSpPr/>
          <p:nvPr/>
        </p:nvSpPr>
        <p:spPr>
          <a:xfrm>
            <a:off x="2673990" y="880138"/>
            <a:ext cx="5248632" cy="36933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采用新搜索推荐方案结果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4" name="Connector 4"/>
          <p:cNvCxnSpPr/>
          <p:nvPr/>
        </p:nvCxnSpPr>
        <p:spPr>
          <a:xfrm>
            <a:off x="2673990" y="880138"/>
            <a:ext cx="0" cy="5787607"/>
          </a:xfrm>
          <a:prstGeom prst="line">
            <a:avLst/>
          </a:prstGeom>
          <a:noFill/>
          <a:ln w="12700" cap="flat">
            <a:solidFill>
              <a:srgbClr val="A6A6A6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5" name="AutoShape 5"/>
          <p:cNvSpPr/>
          <p:nvPr/>
        </p:nvSpPr>
        <p:spPr>
          <a:xfrm>
            <a:off x="734192" y="880138"/>
            <a:ext cx="1628076" cy="36933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现状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7748941" y="1064804"/>
            <a:ext cx="4033483" cy="5078313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价值点总结：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相比现有做法的NLP分词 + 基于分词的搜索匹配，输出的结果是错误的；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新做法中的【大模型用户搜索意图推理】，能够基于精准理解客户意图，采用【搜索+推荐】相结合的一体化技术，输出【猜你想要】、【其他参考】；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能够更精准满足客户搜索意图，同时也能在【产品】维度，更好将搜索意图+补充的客户标签相互结合，输出满足客户搜索意图+个性化的结果：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比如退休老人 搜 ：”今天利率是多少“，跟年轻人搜 ，输出的结果 在这个环节是将充分考虑到客户标签特征做搜推；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22654" y="1384295"/>
            <a:ext cx="1849971" cy="4089409"/>
          </a:xfrm>
          <a:prstGeom prst="rect">
            <a:avLst/>
          </a:prstGeom>
          <a:ln w="12700">
            <a:noFill/>
            <a:prstDash val="solid"/>
          </a:ln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868965" y="1249469"/>
            <a:ext cx="4529140" cy="5444037"/>
          </a:xfrm>
          <a:prstGeom prst="rect">
            <a:avLst/>
          </a:prstGeom>
          <a:ln w="12700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41880917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11" hasCustomPrompt="1"/>
          </p:nvPr>
        </p:nvSpPr>
        <p:spPr>
          <a:xfrm>
            <a:off x="442912" y="314392"/>
            <a:ext cx="10360837" cy="47148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方正兰亭大黑简体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案例</a:t>
            </a:r>
            <a:r>
              <a:rPr lang="en-US" sz="24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1</a:t>
            </a:r>
            <a:r>
              <a:rPr lang="en-US" sz="24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：用户主动搜索“今天的存款利率是多少”</a:t>
            </a:r>
            <a:r>
              <a:rPr lang="en-US" sz="24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- </a:t>
            </a:r>
            <a:r>
              <a:rPr lang="en-US" sz="24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看点（搜索</a:t>
            </a:r>
            <a:r>
              <a:rPr lang="en-US" sz="24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+</a:t>
            </a:r>
            <a:r>
              <a:rPr lang="en-US" sz="24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推荐结果）</a:t>
            </a:r>
          </a:p>
        </p:txBody>
      </p:sp>
      <p:sp>
        <p:nvSpPr>
          <p:cNvPr id="3" name="AutoShape 3"/>
          <p:cNvSpPr/>
          <p:nvPr/>
        </p:nvSpPr>
        <p:spPr>
          <a:xfrm>
            <a:off x="2673990" y="880138"/>
            <a:ext cx="5248632" cy="36933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采用新搜索推荐方案结果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4" name="Connector 4"/>
          <p:cNvCxnSpPr/>
          <p:nvPr/>
        </p:nvCxnSpPr>
        <p:spPr>
          <a:xfrm>
            <a:off x="2673990" y="880138"/>
            <a:ext cx="0" cy="5787607"/>
          </a:xfrm>
          <a:prstGeom prst="line">
            <a:avLst/>
          </a:prstGeom>
          <a:noFill/>
          <a:ln w="12700" cap="flat">
            <a:solidFill>
              <a:srgbClr val="A6A6A6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5" name="AutoShape 5"/>
          <p:cNvSpPr/>
          <p:nvPr/>
        </p:nvSpPr>
        <p:spPr>
          <a:xfrm>
            <a:off x="734192" y="880138"/>
            <a:ext cx="1628076" cy="36933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现状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7748941" y="1064804"/>
            <a:ext cx="4033483" cy="5078313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价值点总结：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相比现有做法的NLP分词 + 基于分词的搜索匹配，输出的结果是错误的；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新做法中的【大模型用户搜索意图推理】，能够基于精准理解客户意图，采用【搜索+推荐】相结合的一体化技术，输出【猜你想要】、【其他参考】；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能够更精准满足客户搜索意图，同时也能在【产品】维度，更好将搜索意图+补充的客户标签相互结合，输出满足客户搜索意图+个性化的结果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比如退休老人 搜 ：”今天利率是多少“，跟年轻人搜 ，输出的结果 在这个环节是将充分考虑到客户标签特征做搜推；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26" y="1343728"/>
            <a:ext cx="1925703" cy="4256971"/>
          </a:xfrm>
          <a:prstGeom prst="rect">
            <a:avLst/>
          </a:prstGeom>
          <a:ln w="12700">
            <a:noFill/>
            <a:prstDash val="solid"/>
          </a:ln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829851" y="1343727"/>
            <a:ext cx="4494874" cy="5360517"/>
          </a:xfrm>
          <a:prstGeom prst="rect">
            <a:avLst/>
          </a:prstGeom>
          <a:ln w="12700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0297553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11" hasCustomPrompt="1"/>
          </p:nvPr>
        </p:nvSpPr>
        <p:spPr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方正兰亭大黑简体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案例</a:t>
            </a:r>
            <a:r>
              <a:rPr lang="en-US" sz="24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2</a:t>
            </a:r>
            <a:r>
              <a:rPr lang="en-US" sz="24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：用户主动搜索“消费贷”</a:t>
            </a:r>
            <a:r>
              <a:rPr lang="en-US" sz="24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- </a:t>
            </a:r>
            <a:r>
              <a:rPr lang="en-US" sz="24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全部（搜索结果混排）</a:t>
            </a:r>
          </a:p>
        </p:txBody>
      </p:sp>
      <p:sp>
        <p:nvSpPr>
          <p:cNvPr id="3" name="AutoShape 3"/>
          <p:cNvSpPr/>
          <p:nvPr/>
        </p:nvSpPr>
        <p:spPr>
          <a:xfrm>
            <a:off x="5897039" y="880138"/>
            <a:ext cx="5248632" cy="36933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采用新搜索推荐方案结果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4" name="Connector 4"/>
          <p:cNvCxnSpPr/>
          <p:nvPr/>
        </p:nvCxnSpPr>
        <p:spPr>
          <a:xfrm>
            <a:off x="5115638" y="997040"/>
            <a:ext cx="0" cy="5787607"/>
          </a:xfrm>
          <a:prstGeom prst="line">
            <a:avLst/>
          </a:prstGeom>
          <a:noFill/>
          <a:ln w="12700" cap="flat">
            <a:solidFill>
              <a:srgbClr val="A6A6A6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5" name="AutoShape 5"/>
          <p:cNvSpPr/>
          <p:nvPr/>
        </p:nvSpPr>
        <p:spPr>
          <a:xfrm>
            <a:off x="1791071" y="880138"/>
            <a:ext cx="1628076" cy="36933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现状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r="45912" b="3366"/>
          <a:stretch>
            <a:fillRect/>
          </a:stretch>
        </p:blipFill>
        <p:spPr>
          <a:xfrm>
            <a:off x="5493127" y="1879309"/>
            <a:ext cx="1581718" cy="5502478"/>
          </a:xfrm>
          <a:prstGeom prst="rect">
            <a:avLst/>
          </a:prstGeom>
          <a:ln w="12700">
            <a:solidFill>
              <a:srgbClr val="A6A6A6">
                <a:alpha val="100000"/>
              </a:srgbClr>
            </a:solidFill>
            <a:prstDash val="solid"/>
          </a:ln>
        </p:spPr>
      </p:pic>
      <p:grpSp>
        <p:nvGrpSpPr>
          <p:cNvPr id="7" name="Group 7"/>
          <p:cNvGrpSpPr/>
          <p:nvPr/>
        </p:nvGrpSpPr>
        <p:grpSpPr>
          <a:xfrm>
            <a:off x="512931" y="2009778"/>
            <a:ext cx="4195616" cy="4282464"/>
            <a:chOff x="512931" y="2009778"/>
            <a:chExt cx="4195616" cy="428246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 b="3021"/>
            <a:stretch>
              <a:fillRect/>
            </a:stretch>
          </p:blipFill>
          <p:spPr>
            <a:xfrm>
              <a:off x="512931" y="2009779"/>
              <a:ext cx="2037409" cy="4282463"/>
            </a:xfrm>
            <a:prstGeom prst="rect">
              <a:avLst/>
            </a:prstGeom>
            <a:ln w="12700">
              <a:solidFill>
                <a:srgbClr val="A6A6A6">
                  <a:alpha val="100000"/>
                </a:srgbClr>
              </a:solidFill>
              <a:prstDash val="solid"/>
            </a:ln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/>
            <a:srcRect b="3023"/>
            <a:stretch>
              <a:fillRect/>
            </a:stretch>
          </p:blipFill>
          <p:spPr>
            <a:xfrm>
              <a:off x="2671138" y="2009778"/>
              <a:ext cx="2037409" cy="4282464"/>
            </a:xfrm>
            <a:prstGeom prst="rect">
              <a:avLst/>
            </a:prstGeom>
            <a:ln w="12700">
              <a:solidFill>
                <a:srgbClr val="A6A6A6">
                  <a:alpha val="100000"/>
                </a:srgbClr>
              </a:solidFill>
              <a:prstDash val="solid"/>
            </a:ln>
          </p:spPr>
        </p:pic>
      </p:grpSp>
      <p:sp>
        <p:nvSpPr>
          <p:cNvPr id="10" name="AutoShape 10"/>
          <p:cNvSpPr/>
          <p:nvPr/>
        </p:nvSpPr>
        <p:spPr>
          <a:xfrm>
            <a:off x="7468263" y="2268013"/>
            <a:ext cx="2475837" cy="944824"/>
          </a:xfrm>
          <a:prstGeom prst="roundRect">
            <a:avLst>
              <a:gd name="adj" fmla="val 16667"/>
            </a:avLst>
          </a:prstGeom>
          <a:solidFill>
            <a:srgbClr val="92D050">
              <a:alpha val="100000"/>
            </a:srgbClr>
          </a:solidFill>
          <a:ln w="12700" cap="flat">
            <a:solidFill>
              <a:srgbClr val="0D47BC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基于【用户搜索问题】大模型推理的用户意图，进行行方拳头产品强关联，并以卡片式的方式呈现，并提供产品信息、申请入口、优惠券等高价值信息（搜索+推荐）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7468263" y="3360101"/>
            <a:ext cx="2475837" cy="1076608"/>
          </a:xfrm>
          <a:prstGeom prst="roundRect">
            <a:avLst>
              <a:gd name="adj" fmla="val 16667"/>
            </a:avLst>
          </a:prstGeom>
          <a:solidFill>
            <a:srgbClr val="92D050">
              <a:alpha val="100000"/>
            </a:srgbClr>
          </a:solidFill>
          <a:ln w="12700" cap="flat">
            <a:solidFill>
              <a:srgbClr val="0D47BC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基于【用户搜索问题】，基于大模型推理用户可能还想问的关联问题，引导客户在搜索场景（可以按需针对常用问题推理关联问题在后台进行专家修订），持续互动，创造流量变现机会点（搜索+推荐）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AutoShape 12"/>
          <p:cNvSpPr/>
          <p:nvPr/>
        </p:nvSpPr>
        <p:spPr>
          <a:xfrm>
            <a:off x="7468263" y="4583973"/>
            <a:ext cx="2475837" cy="681903"/>
          </a:xfrm>
          <a:prstGeom prst="roundRect">
            <a:avLst>
              <a:gd name="adj" fmla="val 16667"/>
            </a:avLst>
          </a:prstGeom>
          <a:solidFill>
            <a:srgbClr val="92D050">
              <a:alpha val="100000"/>
            </a:srgbClr>
          </a:solidFill>
          <a:ln w="12700" cap="flat">
            <a:solidFill>
              <a:srgbClr val="0D47BC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基于【用户搜索问题】大模型推理的用户意图，从看点资讯库（搜索+推荐）中关联资讯TOP N图文+短视频等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AutoShape 13"/>
          <p:cNvSpPr/>
          <p:nvPr/>
        </p:nvSpPr>
        <p:spPr>
          <a:xfrm>
            <a:off x="7468263" y="5542041"/>
            <a:ext cx="2475837" cy="1046037"/>
          </a:xfrm>
          <a:prstGeom prst="roundRect">
            <a:avLst>
              <a:gd name="adj" fmla="val 16667"/>
            </a:avLst>
          </a:prstGeom>
          <a:solidFill>
            <a:srgbClr val="92D050">
              <a:alpha val="100000"/>
            </a:srgbClr>
          </a:solidFill>
          <a:ln w="12700" cap="flat">
            <a:solidFill>
              <a:srgbClr val="0D47BC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基于【用户搜索问题】大模型推理的用户意图，并智能结合客户的属性标签（如年龄、常住地、风险测评结果等），从产品库中自动搜索客户可能想要的其他产品（搜索+推荐）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4" name="Connector 14"/>
          <p:cNvCxnSpPr/>
          <p:nvPr/>
        </p:nvCxnSpPr>
        <p:spPr>
          <a:xfrm>
            <a:off x="7082385" y="2740425"/>
            <a:ext cx="385878" cy="0"/>
          </a:xfrm>
          <a:prstGeom prst="line">
            <a:avLst/>
          </a:prstGeom>
          <a:noFill/>
          <a:ln w="12700" cap="flat">
            <a:solidFill>
              <a:srgbClr val="1664FF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5" name="Connector 15"/>
          <p:cNvCxnSpPr/>
          <p:nvPr/>
        </p:nvCxnSpPr>
        <p:spPr>
          <a:xfrm>
            <a:off x="7082385" y="3957741"/>
            <a:ext cx="393418" cy="343"/>
          </a:xfrm>
          <a:prstGeom prst="line">
            <a:avLst/>
          </a:prstGeom>
          <a:noFill/>
          <a:ln w="12700" cap="flat">
            <a:solidFill>
              <a:srgbClr val="1664FF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6" name="Connector 16"/>
          <p:cNvCxnSpPr/>
          <p:nvPr/>
        </p:nvCxnSpPr>
        <p:spPr>
          <a:xfrm>
            <a:off x="7074845" y="4949847"/>
            <a:ext cx="393418" cy="343"/>
          </a:xfrm>
          <a:prstGeom prst="line">
            <a:avLst/>
          </a:prstGeom>
          <a:noFill/>
          <a:ln w="12700" cap="flat">
            <a:solidFill>
              <a:srgbClr val="1664FF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7" name="Connector 17"/>
          <p:cNvCxnSpPr/>
          <p:nvPr/>
        </p:nvCxnSpPr>
        <p:spPr>
          <a:xfrm>
            <a:off x="7074845" y="6077010"/>
            <a:ext cx="393418" cy="343"/>
          </a:xfrm>
          <a:prstGeom prst="line">
            <a:avLst/>
          </a:prstGeom>
          <a:noFill/>
          <a:ln w="12700" cap="flat">
            <a:solidFill>
              <a:srgbClr val="1664FF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18" name="AutoShape 18"/>
          <p:cNvSpPr/>
          <p:nvPr/>
        </p:nvSpPr>
        <p:spPr>
          <a:xfrm>
            <a:off x="10230465" y="2414682"/>
            <a:ext cx="1439078" cy="4044054"/>
          </a:xfrm>
          <a:prstGeom prst="roundRect">
            <a:avLst>
              <a:gd name="adj" fmla="val 16666"/>
            </a:avLst>
          </a:prstGeom>
          <a:solidFill>
            <a:srgbClr val="92D050">
              <a:alpha val="100000"/>
            </a:srgbClr>
          </a:solidFill>
          <a:ln w="12700" cap="flat">
            <a:solidFill>
              <a:srgbClr val="0D47BC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核心思想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：基于新的基于大模型的搜推一体化引擎，能有效解决输出结果更贴近用户意图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" name="AutoShape 19"/>
          <p:cNvSpPr/>
          <p:nvPr/>
        </p:nvSpPr>
        <p:spPr>
          <a:xfrm>
            <a:off x="522456" y="1326305"/>
            <a:ext cx="4186091" cy="471488"/>
          </a:xfrm>
          <a:prstGeom prst="roundRect">
            <a:avLst>
              <a:gd name="adj" fmla="val 16666"/>
            </a:avLst>
          </a:prstGeom>
          <a:solidFill>
            <a:srgbClr val="FFFFFF">
              <a:alpha val="100000"/>
            </a:srgbClr>
          </a:solidFill>
          <a:ln w="12700" cap="flat">
            <a:solidFill>
              <a:srgbClr val="0D47BC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基于NLP分词：【消费】、【贷】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AutoShape 20"/>
          <p:cNvSpPr/>
          <p:nvPr/>
        </p:nvSpPr>
        <p:spPr>
          <a:xfrm>
            <a:off x="5522730" y="1330987"/>
            <a:ext cx="6146813" cy="466805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2700" cap="flat">
            <a:solidFill>
              <a:srgbClr val="0D47BC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基于大模型推理：【消费贷产品咨询】、【消费贷产品对比】、【消费贷申请】、【消费贷还款咨询】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63095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交互式推荐引擎 驱动 的多轮对话与流量变现引导</a:t>
            </a:r>
          </a:p>
        </p:txBody>
      </p:sp>
      <p:pic>
        <p:nvPicPr>
          <p:cNvPr id="4" name="图片 3" descr="图形用户界面, 文本, 应用程序&#10;&#10;描述已自动生成">
            <a:extLst>
              <a:ext uri="{FF2B5EF4-FFF2-40B4-BE49-F238E27FC236}">
                <a16:creationId xmlns:a16="http://schemas.microsoft.com/office/drawing/2014/main" id="{B698304D-2D40-23B9-C465-1C71BDA71D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35" y="1031612"/>
            <a:ext cx="2610436" cy="53252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 descr="图形用户界面, 文本, 应用程序, 聊天或短信&#10;&#10;描述已自动生成">
            <a:extLst>
              <a:ext uri="{FF2B5EF4-FFF2-40B4-BE49-F238E27FC236}">
                <a16:creationId xmlns:a16="http://schemas.microsoft.com/office/drawing/2014/main" id="{1359EE59-19DC-BDF5-5E73-5F37A28E5F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857" y="1031612"/>
            <a:ext cx="2993979" cy="53252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同侧圆角矩形 5">
            <a:extLst>
              <a:ext uri="{FF2B5EF4-FFF2-40B4-BE49-F238E27FC236}">
                <a16:creationId xmlns:a16="http://schemas.microsoft.com/office/drawing/2014/main" id="{27749DCC-0B6C-9250-255B-E16D1F21F9B8}"/>
              </a:ext>
            </a:extLst>
          </p:cNvPr>
          <p:cNvSpPr/>
          <p:nvPr/>
        </p:nvSpPr>
        <p:spPr>
          <a:xfrm>
            <a:off x="7219391" y="1040792"/>
            <a:ext cx="4072814" cy="788852"/>
          </a:xfrm>
          <a:prstGeom prst="round2SameRect">
            <a:avLst/>
          </a:prstGeom>
          <a:gradFill flip="none" rotWithShape="1">
            <a:gsLst>
              <a:gs pos="79000">
                <a:schemeClr val="tx2"/>
              </a:gs>
              <a:gs pos="0">
                <a:schemeClr val="tx2">
                  <a:lumMod val="40000"/>
                  <a:lumOff val="60000"/>
                </a:schemeClr>
              </a:gs>
            </a:gsLst>
            <a:lin ang="9000000" scaled="0"/>
            <a:tileRect/>
          </a:gradFill>
          <a:ln w="6350">
            <a:gradFill>
              <a:gsLst>
                <a:gs pos="0">
                  <a:schemeClr val="bg1"/>
                </a:gs>
                <a:gs pos="36000">
                  <a:schemeClr val="accent1">
                    <a:lumMod val="45000"/>
                    <a:lumOff val="55000"/>
                  </a:schemeClr>
                </a:gs>
                <a:gs pos="64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</a:ln>
          <a:effectLst>
            <a:outerShdw blurRad="241300" dist="88900" dir="2700000" algn="tl" rotWithShape="0">
              <a:schemeClr val="accent1">
                <a:alpha val="10000"/>
              </a:schemeClr>
            </a:outerShdw>
          </a:effectLst>
          <a:scene3d>
            <a:camera prst="orthographicFront"/>
            <a:lightRig rig="contrasting" dir="t"/>
          </a:scene3d>
          <a:sp3d extrusionH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727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1664FF">
                      <a:alpha val="43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交互式推荐引擎</a:t>
            </a:r>
            <a:b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1664FF">
                      <a:alpha val="43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</a:b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1664FF">
                      <a:alpha val="43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（智能意图分析与推荐）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0349FF1-32F8-AE04-CC3F-0A6D5B49BC9B}"/>
              </a:ext>
            </a:extLst>
          </p:cNvPr>
          <p:cNvSpPr/>
          <p:nvPr/>
        </p:nvSpPr>
        <p:spPr>
          <a:xfrm>
            <a:off x="7219391" y="1829643"/>
            <a:ext cx="4072814" cy="4475803"/>
          </a:xfrm>
          <a:prstGeom prst="rect">
            <a:avLst/>
          </a:prstGeom>
          <a:solidFill>
            <a:schemeClr val="bg1">
              <a:alpha val="78000"/>
            </a:schemeClr>
          </a:solidFill>
          <a:ln w="9525">
            <a:solidFill>
              <a:schemeClr val="bg1">
                <a:lumMod val="95000"/>
                <a:alpha val="50000"/>
              </a:schemeClr>
            </a:solidFill>
          </a:ln>
          <a:effectLst>
            <a:outerShdw blurRad="406400" dist="203200" dir="5400000" algn="ctr" rotWithShape="0">
              <a:srgbClr val="0E1046">
                <a:alpha val="15171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4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等线"/>
            </a:endParaRPr>
          </a:p>
        </p:txBody>
      </p:sp>
      <p:sp>
        <p:nvSpPr>
          <p:cNvPr id="7" name="矩形: 圆角 6"/>
          <p:cNvSpPr/>
          <p:nvPr/>
        </p:nvSpPr>
        <p:spPr>
          <a:xfrm>
            <a:off x="7484550" y="2235950"/>
            <a:ext cx="3542496" cy="1000323"/>
          </a:xfrm>
          <a:prstGeom prst="roundRect">
            <a:avLst/>
          </a:prstGeom>
          <a:gradFill>
            <a:gsLst>
              <a:gs pos="0">
                <a:srgbClr val="D1E5FF">
                  <a:alpha val="19000"/>
                </a:srgbClr>
              </a:gs>
              <a:gs pos="89000">
                <a:schemeClr val="accent1">
                  <a:lumMod val="20000"/>
                  <a:lumOff val="80000"/>
                  <a:alpha val="45000"/>
                </a:schemeClr>
              </a:gs>
            </a:gsLst>
            <a:lin ang="5400000" scaled="1"/>
          </a:gradFill>
          <a:ln w="6350">
            <a:solidFill>
              <a:schemeClr val="accent1">
                <a:lumMod val="20000"/>
                <a:lumOff val="80000"/>
                <a:alpha val="70000"/>
              </a:schemeClr>
            </a:solidFill>
          </a:ln>
          <a:effectLst>
            <a:outerShdw blurRad="152400" sx="102000" sy="102000" algn="ctr" rotWithShape="0">
              <a:schemeClr val="accent1">
                <a:lumMod val="60000"/>
                <a:lumOff val="4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B68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对接用户在手机银行资讯浏览行为、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2B68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B68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搜索行为，智能预测用户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2B68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TOP 3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B68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意图</a:t>
            </a:r>
          </a:p>
        </p:txBody>
      </p:sp>
      <p:sp>
        <p:nvSpPr>
          <p:cNvPr id="9" name="矩形: 圆角 8"/>
          <p:cNvSpPr/>
          <p:nvPr/>
        </p:nvSpPr>
        <p:spPr>
          <a:xfrm>
            <a:off x="7484550" y="3468644"/>
            <a:ext cx="3542496" cy="1000323"/>
          </a:xfrm>
          <a:prstGeom prst="roundRect">
            <a:avLst/>
          </a:prstGeom>
          <a:gradFill>
            <a:gsLst>
              <a:gs pos="0">
                <a:srgbClr val="D1E5FF">
                  <a:alpha val="19000"/>
                </a:srgbClr>
              </a:gs>
              <a:gs pos="89000">
                <a:schemeClr val="accent1">
                  <a:lumMod val="20000"/>
                  <a:lumOff val="80000"/>
                  <a:alpha val="45000"/>
                </a:schemeClr>
              </a:gs>
            </a:gsLst>
            <a:lin ang="5400000" scaled="1"/>
          </a:gradFill>
          <a:ln w="6350">
            <a:solidFill>
              <a:schemeClr val="accent1">
                <a:lumMod val="20000"/>
                <a:lumOff val="80000"/>
                <a:alpha val="70000"/>
              </a:schemeClr>
            </a:solidFill>
          </a:ln>
          <a:effectLst>
            <a:outerShdw blurRad="152400" sx="102000" sy="102000" algn="ctr" rotWithShape="0">
              <a:schemeClr val="accent1">
                <a:lumMod val="60000"/>
                <a:lumOff val="4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B68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将用户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2B68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TOP3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B68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意图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2B68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B68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转变为“猜您想问”</a:t>
            </a:r>
          </a:p>
        </p:txBody>
      </p:sp>
      <p:sp>
        <p:nvSpPr>
          <p:cNvPr id="10" name="矩形: 圆角 9"/>
          <p:cNvSpPr/>
          <p:nvPr/>
        </p:nvSpPr>
        <p:spPr>
          <a:xfrm>
            <a:off x="7484550" y="4732149"/>
            <a:ext cx="3542496" cy="1000323"/>
          </a:xfrm>
          <a:prstGeom prst="roundRect">
            <a:avLst/>
          </a:prstGeom>
          <a:gradFill>
            <a:gsLst>
              <a:gs pos="0">
                <a:srgbClr val="D1E5FF">
                  <a:alpha val="19000"/>
                </a:srgbClr>
              </a:gs>
              <a:gs pos="89000">
                <a:schemeClr val="accent1">
                  <a:lumMod val="20000"/>
                  <a:lumOff val="80000"/>
                  <a:alpha val="45000"/>
                </a:schemeClr>
              </a:gs>
            </a:gsLst>
            <a:lin ang="5400000" scaled="1"/>
          </a:gradFill>
          <a:ln w="6350">
            <a:solidFill>
              <a:schemeClr val="accent1">
                <a:lumMod val="20000"/>
                <a:lumOff val="80000"/>
                <a:alpha val="70000"/>
              </a:schemeClr>
            </a:solidFill>
          </a:ln>
          <a:effectLst>
            <a:outerShdw blurRad="152400" sx="102000" sy="102000" algn="ctr" rotWithShape="0">
              <a:schemeClr val="accent1">
                <a:lumMod val="60000"/>
                <a:lumOff val="4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B68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引导用户互动，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2B68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B68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降低交付难度</a:t>
            </a:r>
          </a:p>
        </p:txBody>
      </p:sp>
    </p:spTree>
    <p:extLst>
      <p:ext uri="{BB962C8B-B14F-4D97-AF65-F5344CB8AC3E}">
        <p14:creationId xmlns:p14="http://schemas.microsoft.com/office/powerpoint/2010/main" val="16975536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0F0952-46A8-F1A4-3DAB-1289094B7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交互式推荐引擎 驱动 的多轮对话与流量变现引导</a:t>
            </a:r>
          </a:p>
        </p:txBody>
      </p:sp>
      <p:pic>
        <p:nvPicPr>
          <p:cNvPr id="4" name="图片 3" descr="文本, 应用程序, 聊天或短信&#10;&#10;描述已自动生成">
            <a:extLst>
              <a:ext uri="{FF2B5EF4-FFF2-40B4-BE49-F238E27FC236}">
                <a16:creationId xmlns:a16="http://schemas.microsoft.com/office/drawing/2014/main" id="{66874890-663C-B303-4F69-83B3F90D5E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15" y="1303635"/>
            <a:ext cx="2510234" cy="48798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97C93809-B8B8-E875-B0C8-56A1D78A2C3C}"/>
              </a:ext>
            </a:extLst>
          </p:cNvPr>
          <p:cNvGrpSpPr/>
          <p:nvPr/>
        </p:nvGrpSpPr>
        <p:grpSpPr>
          <a:xfrm>
            <a:off x="8937134" y="1111255"/>
            <a:ext cx="2672175" cy="5264654"/>
            <a:chOff x="12419544" y="1040792"/>
            <a:chExt cx="4072814" cy="5264654"/>
          </a:xfrm>
        </p:grpSpPr>
        <p:sp>
          <p:nvSpPr>
            <p:cNvPr id="11" name="同侧圆角矩形 5">
              <a:extLst>
                <a:ext uri="{FF2B5EF4-FFF2-40B4-BE49-F238E27FC236}">
                  <a16:creationId xmlns:a16="http://schemas.microsoft.com/office/drawing/2014/main" id="{3DC52828-6344-242B-22FA-2987E53E10E7}"/>
                </a:ext>
              </a:extLst>
            </p:cNvPr>
            <p:cNvSpPr/>
            <p:nvPr/>
          </p:nvSpPr>
          <p:spPr>
            <a:xfrm>
              <a:off x="12419544" y="1040792"/>
              <a:ext cx="4072814" cy="788852"/>
            </a:xfrm>
            <a:prstGeom prst="round2SameRect">
              <a:avLst/>
            </a:prstGeom>
            <a:gradFill flip="none" rotWithShape="1">
              <a:gsLst>
                <a:gs pos="79000">
                  <a:schemeClr val="tx2"/>
                </a:gs>
                <a:gs pos="0">
                  <a:schemeClr val="tx2">
                    <a:lumMod val="40000"/>
                    <a:lumOff val="60000"/>
                  </a:schemeClr>
                </a:gs>
              </a:gsLst>
              <a:lin ang="9000000" scaled="0"/>
              <a:tileRect/>
            </a:gradFill>
            <a:ln w="6350">
              <a:gradFill>
                <a:gsLst>
                  <a:gs pos="0">
                    <a:schemeClr val="bg1"/>
                  </a:gs>
                  <a:gs pos="36000">
                    <a:schemeClr val="accent1">
                      <a:lumMod val="45000"/>
                      <a:lumOff val="55000"/>
                    </a:schemeClr>
                  </a:gs>
                  <a:gs pos="64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</a:ln>
            <a:effectLst>
              <a:outerShdw blurRad="241300" dist="88900" dir="2700000" algn="tl" rotWithShape="0">
                <a:schemeClr val="accent1">
                  <a:alpha val="10000"/>
                </a:schemeClr>
              </a:outerShdw>
            </a:effectLst>
            <a:scene3d>
              <a:camera prst="orthographicFront"/>
              <a:lightRig rig="contrasting" dir="t"/>
            </a:scene3d>
            <a:sp3d extrusionH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7278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1664FF">
                        <a:alpha val="43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交互式推荐引擎</a:t>
              </a:r>
              <a:br>
                <a:rPr kumimoji="1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1664FF">
                        <a:alpha val="43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</a:br>
              <a:r>
                <a:rPr kumimoji="1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1664FF">
                        <a:alpha val="43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（智能意图分析与推荐）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569ECC2-9BE0-6374-83BC-16D2875FBBA8}"/>
                </a:ext>
              </a:extLst>
            </p:cNvPr>
            <p:cNvSpPr/>
            <p:nvPr/>
          </p:nvSpPr>
          <p:spPr>
            <a:xfrm>
              <a:off x="12419544" y="1829643"/>
              <a:ext cx="4072814" cy="4475803"/>
            </a:xfrm>
            <a:prstGeom prst="rect">
              <a:avLst/>
            </a:prstGeom>
            <a:solidFill>
              <a:schemeClr val="bg1">
                <a:alpha val="78000"/>
              </a:schemeClr>
            </a:solidFill>
            <a:ln w="9525">
              <a:solidFill>
                <a:schemeClr val="bg1">
                  <a:lumMod val="95000"/>
                  <a:alpha val="50000"/>
                </a:schemeClr>
              </a:solidFill>
            </a:ln>
            <a:effectLst>
              <a:outerShdw blurRad="406400" dist="203200" dir="5400000" algn="ctr" rotWithShape="0">
                <a:srgbClr val="0E1046">
                  <a:alpha val="15171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315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等线"/>
              </a:endParaRP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0213C515-403D-3B45-FF7F-222ED5A5959B}"/>
                </a:ext>
              </a:extLst>
            </p:cNvPr>
            <p:cNvSpPr/>
            <p:nvPr/>
          </p:nvSpPr>
          <p:spPr>
            <a:xfrm>
              <a:off x="12684703" y="2235950"/>
              <a:ext cx="3542496" cy="1000323"/>
            </a:xfrm>
            <a:prstGeom prst="roundRect">
              <a:avLst/>
            </a:prstGeom>
            <a:gradFill>
              <a:gsLst>
                <a:gs pos="0">
                  <a:srgbClr val="D1E5FF">
                    <a:alpha val="19000"/>
                  </a:srgbClr>
                </a:gs>
                <a:gs pos="89000">
                  <a:schemeClr val="accent1">
                    <a:lumMod val="20000"/>
                    <a:lumOff val="80000"/>
                    <a:alpha val="45000"/>
                  </a:schemeClr>
                </a:gs>
              </a:gsLst>
              <a:lin ang="5400000" scaled="1"/>
            </a:gradFill>
            <a:ln w="6350">
              <a:solidFill>
                <a:schemeClr val="accent1">
                  <a:lumMod val="20000"/>
                  <a:lumOff val="80000"/>
                  <a:alpha val="70000"/>
                </a:schemeClr>
              </a:solidFill>
            </a:ln>
            <a:effectLst>
              <a:outerShdw blurRad="152400" sx="102000" sy="102000" algn="ctr" rotWithShape="0">
                <a:schemeClr val="accent1">
                  <a:lumMod val="60000"/>
                  <a:lumOff val="40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B68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支持多轮对话模式下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B68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识别用户意图</a:t>
              </a:r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44362230-8D18-B602-2068-712C28F2DE02}"/>
                </a:ext>
              </a:extLst>
            </p:cNvPr>
            <p:cNvSpPr/>
            <p:nvPr/>
          </p:nvSpPr>
          <p:spPr>
            <a:xfrm>
              <a:off x="12684703" y="3468644"/>
              <a:ext cx="3542496" cy="1000323"/>
            </a:xfrm>
            <a:prstGeom prst="roundRect">
              <a:avLst/>
            </a:prstGeom>
            <a:gradFill>
              <a:gsLst>
                <a:gs pos="0">
                  <a:srgbClr val="D1E5FF">
                    <a:alpha val="19000"/>
                  </a:srgbClr>
                </a:gs>
                <a:gs pos="89000">
                  <a:schemeClr val="accent1">
                    <a:lumMod val="20000"/>
                    <a:lumOff val="80000"/>
                    <a:alpha val="45000"/>
                  </a:schemeClr>
                </a:gs>
              </a:gsLst>
              <a:lin ang="5400000" scaled="1"/>
            </a:gradFill>
            <a:ln w="6350">
              <a:solidFill>
                <a:schemeClr val="accent1">
                  <a:lumMod val="20000"/>
                  <a:lumOff val="80000"/>
                  <a:alpha val="70000"/>
                </a:schemeClr>
              </a:solidFill>
            </a:ln>
            <a:effectLst>
              <a:outerShdw blurRad="152400" sx="102000" sy="102000" algn="ctr" rotWithShape="0">
                <a:schemeClr val="accent1">
                  <a:lumMod val="60000"/>
                  <a:lumOff val="40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B68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采用语义向量化检索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B68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产品知识库，精准回答</a:t>
              </a: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3858CA3A-FF85-6BA9-0F12-CA7832685275}"/>
                </a:ext>
              </a:extLst>
            </p:cNvPr>
            <p:cNvSpPr/>
            <p:nvPr/>
          </p:nvSpPr>
          <p:spPr>
            <a:xfrm>
              <a:off x="12684703" y="4732149"/>
              <a:ext cx="3542496" cy="1000323"/>
            </a:xfrm>
            <a:prstGeom prst="roundRect">
              <a:avLst/>
            </a:prstGeom>
            <a:gradFill>
              <a:gsLst>
                <a:gs pos="0">
                  <a:srgbClr val="D1E5FF">
                    <a:alpha val="19000"/>
                  </a:srgbClr>
                </a:gs>
                <a:gs pos="89000">
                  <a:schemeClr val="accent1">
                    <a:lumMod val="20000"/>
                    <a:lumOff val="80000"/>
                    <a:alpha val="45000"/>
                  </a:schemeClr>
                </a:gs>
              </a:gsLst>
              <a:lin ang="5400000" scaled="1"/>
            </a:gradFill>
            <a:ln w="6350">
              <a:solidFill>
                <a:schemeClr val="accent1">
                  <a:lumMod val="20000"/>
                  <a:lumOff val="80000"/>
                  <a:alpha val="70000"/>
                </a:schemeClr>
              </a:solidFill>
            </a:ln>
            <a:effectLst>
              <a:outerShdw blurRad="152400" sx="102000" sy="102000" algn="ctr" rotWithShape="0">
                <a:schemeClr val="accent1">
                  <a:lumMod val="60000"/>
                  <a:lumOff val="40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B68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通过推荐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B68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嵌入办卡优惠活动、在线申卡入口</a:t>
              </a:r>
            </a:p>
          </p:txBody>
        </p:sp>
      </p:grpSp>
      <p:pic>
        <p:nvPicPr>
          <p:cNvPr id="20" name="图片 19" descr="图片包含 图示&#10;&#10;描述已自动生成">
            <a:extLst>
              <a:ext uri="{FF2B5EF4-FFF2-40B4-BE49-F238E27FC236}">
                <a16:creationId xmlns:a16="http://schemas.microsoft.com/office/drawing/2014/main" id="{2DA1A09B-E046-5460-F0AD-E29999CF2EE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44"/>
          <a:stretch/>
        </p:blipFill>
        <p:spPr>
          <a:xfrm>
            <a:off x="3355073" y="1303635"/>
            <a:ext cx="2506579" cy="48798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图片 20" descr="图片包含 图示&#10;&#10;描述已自动生成">
            <a:extLst>
              <a:ext uri="{FF2B5EF4-FFF2-40B4-BE49-F238E27FC236}">
                <a16:creationId xmlns:a16="http://schemas.microsoft.com/office/drawing/2014/main" id="{E41AD7E0-7E8B-7711-DD68-297ED3EAF8D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44"/>
          <a:stretch/>
        </p:blipFill>
        <p:spPr>
          <a:xfrm>
            <a:off x="6144276" y="1303635"/>
            <a:ext cx="2506579" cy="48798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2195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48" hasCustomPrompt="1"/>
          </p:nvPr>
        </p:nvSpPr>
        <p:spPr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“手机丢失了，怎么防止银行账户盗刷”——</a:t>
            </a:r>
            <a:r>
              <a:rPr lang="en-US" sz="24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抖音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71550" y="1117526"/>
            <a:ext cx="10248900" cy="5170618"/>
            <a:chOff x="971550" y="1117526"/>
            <a:chExt cx="10248900" cy="51706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971550" y="1117526"/>
              <a:ext cx="2313430" cy="5170618"/>
            </a:xfrm>
            <a:prstGeom prst="rect">
              <a:avLst/>
            </a:prstGeom>
            <a:ln w="12700">
              <a:solidFill>
                <a:srgbClr val="BFBFBF">
                  <a:alpha val="100000"/>
                </a:srgbClr>
              </a:solidFill>
              <a:prstDash val="solid"/>
            </a:ln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654669" y="1117526"/>
              <a:ext cx="2263890" cy="5170617"/>
            </a:xfrm>
            <a:prstGeom prst="rect">
              <a:avLst/>
            </a:prstGeom>
            <a:ln w="12700">
              <a:solidFill>
                <a:srgbClr val="BFBFBF">
                  <a:alpha val="100000"/>
                </a:srgbClr>
              </a:solidFill>
              <a:prstDash val="solid"/>
            </a:ln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6288248" y="1117526"/>
              <a:ext cx="2284372" cy="5170617"/>
            </a:xfrm>
            <a:prstGeom prst="rect">
              <a:avLst/>
            </a:prstGeom>
            <a:ln w="12700">
              <a:solidFill>
                <a:srgbClr val="BFBFBF">
                  <a:alpha val="100000"/>
                </a:srgbClr>
              </a:solidFill>
              <a:prstDash val="solid"/>
            </a:ln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8942309" y="1117526"/>
              <a:ext cx="2278141" cy="5170616"/>
            </a:xfrm>
            <a:prstGeom prst="rect">
              <a:avLst/>
            </a:prstGeom>
            <a:ln w="12700">
              <a:solidFill>
                <a:srgbClr val="BFBFBF">
                  <a:alpha val="100000"/>
                </a:srgbClr>
              </a:solidFill>
              <a:prstDash val="solid"/>
            </a:ln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12" hasCustomPrompt="1"/>
          </p:nvPr>
        </p:nvSpPr>
        <p:spPr>
          <a:xfrm>
            <a:off x="823232" y="2967242"/>
            <a:ext cx="10501994" cy="923517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>
              <a:lnSpc>
                <a:spcPct val="150000"/>
              </a:lnSpc>
              <a:defRPr sz="4000" b="0" i="0" u="none" strike="noStrike" spc="0">
                <a:solidFill>
                  <a:srgbClr val="000000">
                    <a:alpha val="100000"/>
                  </a:srgbClr>
                </a:solidFill>
                <a:latin typeface="FZLanTingHeiS-EB-GB"/>
              </a:defRPr>
            </a:lvl1pPr>
          </a:lstStyle>
          <a:p>
            <a:pPr indent="0" algn="ctr">
              <a:lnSpc>
                <a:spcPct val="150000"/>
              </a:lnSpc>
            </a:pPr>
            <a:r>
              <a:rPr lang="en-US" sz="4000" b="0" i="0" u="none" strike="noStrike">
                <a:solidFill>
                  <a:srgbClr val="000000"/>
                </a:solidFill>
                <a:latin typeface="FZLanTingHeiS-EB-GB"/>
                <a:ea typeface="FZLanTingHeiS-EB-GB"/>
                <a:cs typeface="FZLanTingHeiS-EB-GB"/>
                <a:sym typeface="FZLanTingHeiS-EB-GB"/>
              </a:rPr>
              <a:t>场景2：</a:t>
            </a:r>
            <a:br>
              <a:rPr lang="en-US" sz="4000" b="0" i="0" u="none" strike="noStrike">
                <a:solidFill>
                  <a:srgbClr val="000000"/>
                </a:solidFill>
                <a:latin typeface="FZLanTingHeiS-EB-GB"/>
                <a:ea typeface="FZLanTingHeiS-EB-GB"/>
                <a:cs typeface="FZLanTingHeiS-EB-GB"/>
                <a:sym typeface="FZLanTingHeiS-EB-GB"/>
              </a:rPr>
            </a:br>
            <a:r>
              <a:rPr lang="en-US" sz="4000" b="0" i="0" u="none" strike="noStrike">
                <a:solidFill>
                  <a:srgbClr val="000000"/>
                </a:solidFill>
                <a:latin typeface="FZLanTingHeiS-EB-GB"/>
                <a:ea typeface="FZLanTingHeiS-EB-GB"/>
                <a:cs typeface="FZLanTingHeiS-EB-GB"/>
                <a:sym typeface="FZLanTingHeiS-EB-GB"/>
              </a:rPr>
              <a:t>基于客户意图+个性化PUSH+搜推联动运营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9364980" y="6420961"/>
            <a:ext cx="2743200" cy="36512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ctr">
            <a:noAutofit/>
          </a:bodyPr>
          <a:lstStyle>
            <a:lvl1pPr algn="r">
              <a:lnSpc>
                <a:spcPct val="100000"/>
              </a:lnSpc>
              <a:defRPr sz="1000" b="1" i="1" u="none" strike="noStrike" spc="0">
                <a:solidFill>
                  <a:srgbClr val="898989">
                    <a:alpha val="100000"/>
                  </a:srgbClr>
                </a:solidFill>
                <a:latin typeface="Microsoft YaHei"/>
              </a:defRPr>
            </a:lvl1pPr>
          </a:lstStyle>
          <a:p>
            <a:pPr indent="0" algn="r">
              <a:lnSpc>
                <a:spcPct val="100000"/>
              </a:lnSpc>
            </a:pPr>
            <a:r>
              <a:rPr lang="en-US" sz="1000" b="1" i="1" u="none" strike="noStrike">
                <a:solidFill>
                  <a:srgbClr val="89898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32202707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11" hasCustomPrompt="1"/>
          </p:nvPr>
        </p:nvSpPr>
        <p:spPr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基于客户意图+个性化PUSH+搜推联动运营</a:t>
            </a:r>
            <a:br>
              <a:rPr lang="en-US" sz="24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</a:br>
            <a:r>
              <a:rPr lang="en-US" sz="20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用户感知侧：获取符合用户意图与需求的服务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1786" y="1217547"/>
            <a:ext cx="2529970" cy="5326061"/>
          </a:xfrm>
          <a:prstGeom prst="rect">
            <a:avLst/>
          </a:prstGeom>
          <a:ln w="12700">
            <a:noFill/>
            <a:prstDash val="solid"/>
          </a:ln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759499" y="1189289"/>
            <a:ext cx="3540824" cy="5354319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5" name="AutoShape 5"/>
          <p:cNvSpPr/>
          <p:nvPr/>
        </p:nvSpPr>
        <p:spPr>
          <a:xfrm>
            <a:off x="3403064" y="1189289"/>
            <a:ext cx="2195128" cy="353943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第一步：借助个性化PUSH，基于客户意图创造互动，引导用户回到手机银行APP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算法驱动的个性化PUSH目的：将用户引流回</a:t>
            </a:r>
          </a:p>
          <a:p>
            <a:pPr marL="203200" marR="0" lvl="0" indent="-203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借助算法，针对有特定意图的客户，发送个性化文案</a:t>
            </a:r>
          </a:p>
          <a:p>
            <a:pPr marL="203200" marR="0" lvl="0" indent="-203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吸引客户点击，并回到手机银行APP</a:t>
            </a:r>
          </a:p>
          <a:p>
            <a:pPr marL="203200" marR="0" lvl="0" indent="-203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创造了一次MAU</a:t>
            </a:r>
          </a:p>
        </p:txBody>
      </p:sp>
      <p:sp>
        <p:nvSpPr>
          <p:cNvPr id="6" name="AutoShape 6"/>
          <p:cNvSpPr/>
          <p:nvPr/>
        </p:nvSpPr>
        <p:spPr>
          <a:xfrm>
            <a:off x="9193802" y="1217546"/>
            <a:ext cx="2286411" cy="4031873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第二步：基于搜推一体化技术，模拟使用【消费贷产品咨询】作为搜索词，生成一份基于客户意图的搜推结果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吸引用户停留互动（了解、激发产品购买），带动变现</a:t>
            </a:r>
          </a:p>
          <a:p>
            <a:pPr marL="203200" marR="0" lvl="0" indent="-203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基于用户意图；</a:t>
            </a:r>
          </a:p>
          <a:p>
            <a:pPr marL="203200" marR="0" lvl="0" indent="-203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借助搜推一体技术，智能生成个性化搜推结果页</a:t>
            </a:r>
          </a:p>
          <a:p>
            <a:pPr marL="203200" marR="0" lvl="0" indent="-203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通过</a:t>
            </a: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【猜你可能还想问】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，培育用户使用搜一搜的习惯</a:t>
            </a:r>
          </a:p>
        </p:txBody>
      </p:sp>
    </p:spTree>
    <p:extLst>
      <p:ext uri="{BB962C8B-B14F-4D97-AF65-F5344CB8AC3E}">
        <p14:creationId xmlns:p14="http://schemas.microsoft.com/office/powerpoint/2010/main" val="21264433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11" hasCustomPrompt="1"/>
          </p:nvPr>
        </p:nvSpPr>
        <p:spPr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0" i="0" u="none" strike="noStrike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基于客户意图+个性化PUSH+搜推联动运营</a:t>
            </a:r>
            <a:br>
              <a:rPr lang="en-US" sz="2400" b="0" i="0" u="none" strike="noStrike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</a:br>
            <a:r>
              <a:rPr lang="en-US" sz="2000" b="0" i="0" u="none" strike="noStrike" dirty="0" err="1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行方运营侧：可基于用户意图配置算法驱动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PUSH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个性化运营</a:t>
            </a:r>
            <a:endParaRPr lang="en-US" sz="2000" b="0" i="0" u="none" strike="noStrike" dirty="0">
              <a:solidFill>
                <a:srgbClr val="000000"/>
              </a:solidFill>
              <a:latin typeface="方正兰亭大黑简体"/>
              <a:ea typeface="方正兰亭大黑简体"/>
              <a:cs typeface="方正兰亭大黑简体"/>
              <a:sym typeface="方正兰亭大黑简体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250936" y="1359290"/>
            <a:ext cx="5153740" cy="2813414"/>
          </a:xfrm>
          <a:prstGeom prst="rect">
            <a:avLst/>
          </a:prstGeom>
          <a:ln w="12700">
            <a:solidFill>
              <a:srgbClr val="BFBFBF">
                <a:alpha val="100000"/>
              </a:srgbClr>
            </a:solidFill>
            <a:prstDash val="solid"/>
          </a:ln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87324" y="1386445"/>
            <a:ext cx="5015816" cy="2748842"/>
          </a:xfrm>
          <a:prstGeom prst="rect">
            <a:avLst/>
          </a:prstGeom>
          <a:ln w="12700">
            <a:solidFill>
              <a:srgbClr val="BFBFBF">
                <a:alpha val="100000"/>
              </a:srgbClr>
            </a:solidFill>
            <a:prstDash val="solid"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250936" y="4425478"/>
            <a:ext cx="5153740" cy="2296744"/>
          </a:xfrm>
          <a:prstGeom prst="rect">
            <a:avLst/>
          </a:prstGeom>
          <a:ln w="12700">
            <a:solidFill>
              <a:srgbClr val="BFBFBF">
                <a:alpha val="100000"/>
              </a:srgbClr>
            </a:solidFill>
            <a:prstDash val="solid"/>
          </a:ln>
        </p:spPr>
      </p:pic>
      <p:sp>
        <p:nvSpPr>
          <p:cNvPr id="6" name="AutoShape 6"/>
          <p:cNvSpPr/>
          <p:nvPr/>
        </p:nvSpPr>
        <p:spPr>
          <a:xfrm>
            <a:off x="787324" y="4247002"/>
            <a:ext cx="5015816" cy="1323439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对于上图的示例：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针对客户有如下意图：</a:t>
            </a:r>
          </a:p>
          <a:p>
            <a:pPr marL="203200" marR="0" lvl="0" indent="-203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【消费贷产品咨询】、【消费贷办理】、【消费贷能贷多少】</a:t>
            </a:r>
          </a:p>
          <a:p>
            <a:pPr marL="203200" marR="0" lvl="0" indent="-203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且最近没有办理过消费贷申贷的客户</a:t>
            </a:r>
          </a:p>
        </p:txBody>
      </p:sp>
      <p:sp>
        <p:nvSpPr>
          <p:cNvPr id="7" name="AutoShape 7"/>
          <p:cNvSpPr/>
          <p:nvPr/>
        </p:nvSpPr>
        <p:spPr>
          <a:xfrm>
            <a:off x="787324" y="1149823"/>
            <a:ext cx="4351877" cy="394927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2700">
            <a:solidFill>
              <a:srgbClr val="1664FF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1-对用户意图进行捕捉、沉淀、筛选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6250936" y="1150634"/>
            <a:ext cx="4697694" cy="394927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2700">
            <a:solidFill>
              <a:srgbClr val="1664FF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2-针对不同意图，配置PUSH候选文案库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6250936" y="4247002"/>
            <a:ext cx="4697694" cy="394927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2700">
            <a:solidFill>
              <a:srgbClr val="1664FF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3-配置自动化营销算法推送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2353836" y="2617363"/>
            <a:ext cx="2123459" cy="196389"/>
          </a:xfrm>
          <a:prstGeom prst="roundRect">
            <a:avLst>
              <a:gd name="adj" fmla="val 16667"/>
            </a:avLst>
          </a:prstGeom>
          <a:noFill/>
          <a:ln w="12700" cap="flat">
            <a:solidFill>
              <a:srgbClr val="FF0000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8853094" y="1969892"/>
            <a:ext cx="1963893" cy="270035"/>
          </a:xfrm>
          <a:prstGeom prst="roundRect">
            <a:avLst>
              <a:gd name="adj" fmla="val 16667"/>
            </a:avLst>
          </a:prstGeom>
          <a:noFill/>
          <a:ln w="12700" cap="flat">
            <a:solidFill>
              <a:srgbClr val="FF0000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29535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12" hasCustomPrompt="1"/>
          </p:nvPr>
        </p:nvSpPr>
        <p:spPr>
          <a:xfrm>
            <a:off x="823232" y="2967242"/>
            <a:ext cx="10501994" cy="923517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>
              <a:lnSpc>
                <a:spcPct val="150000"/>
              </a:lnSpc>
              <a:defRPr sz="4000" b="0" i="0" u="none" strike="noStrike" spc="0">
                <a:solidFill>
                  <a:srgbClr val="000000">
                    <a:alpha val="100000"/>
                  </a:srgbClr>
                </a:solidFill>
                <a:latin typeface="FZLanTingHeiS-EB-GB"/>
              </a:defRPr>
            </a:lvl1pPr>
          </a:lstStyle>
          <a:p>
            <a:pPr indent="0" algn="ctr">
              <a:lnSpc>
                <a:spcPct val="150000"/>
              </a:lnSpc>
            </a:pPr>
            <a:r>
              <a:rPr lang="en-US" sz="4000" b="0" i="0" u="none" strike="noStrike">
                <a:solidFill>
                  <a:srgbClr val="000000"/>
                </a:solidFill>
                <a:latin typeface="FZLanTingHeiS-EB-GB"/>
                <a:ea typeface="FZLanTingHeiS-EB-GB"/>
                <a:cs typeface="FZLanTingHeiS-EB-GB"/>
                <a:sym typeface="FZLanTingHeiS-EB-GB"/>
              </a:rPr>
              <a:t>场景3：算法驱动线上资源位运营与变现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9364980" y="6420961"/>
            <a:ext cx="2743200" cy="36512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ctr">
            <a:noAutofit/>
          </a:bodyPr>
          <a:lstStyle>
            <a:lvl1pPr algn="r">
              <a:lnSpc>
                <a:spcPct val="100000"/>
              </a:lnSpc>
              <a:defRPr sz="1000" b="1" i="1" u="none" strike="noStrike" spc="0">
                <a:solidFill>
                  <a:srgbClr val="898989">
                    <a:alpha val="100000"/>
                  </a:srgbClr>
                </a:solidFill>
                <a:latin typeface="Microsoft YaHei"/>
              </a:defRPr>
            </a:lvl1pPr>
          </a:lstStyle>
          <a:p>
            <a:pPr indent="0" algn="r">
              <a:lnSpc>
                <a:spcPct val="100000"/>
              </a:lnSpc>
            </a:pPr>
            <a:r>
              <a:rPr lang="en-US" sz="1000" b="1" i="1" u="none" strike="noStrike">
                <a:solidFill>
                  <a:srgbClr val="89898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16698311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35" hasCustomPrompt="1"/>
          </p:nvPr>
        </p:nvSpPr>
        <p:spPr>
          <a:xfrm>
            <a:off x="482600" y="310030"/>
            <a:ext cx="9357017" cy="47148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000" b="1" i="0" u="none" strike="noStrike" spc="0">
                <a:solidFill>
                  <a:srgbClr val="485581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/>
              </a:rPr>
              <a:t>案例</a:t>
            </a:r>
            <a:r>
              <a:rPr lang="en-US" sz="2000" b="0" i="0" u="none" strike="noStrike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：</a:t>
            </a:r>
            <a:r>
              <a:rPr lang="en-US" sz="2400" b="0" i="0" u="none" strike="noStrike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助力银行升级算法驱动资源位运营，提升流量变现效率</a:t>
            </a:r>
            <a:endParaRPr lang="en-US" sz="2400" b="0" i="0" u="none" strike="noStrike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02451" y="820242"/>
            <a:ext cx="2723710" cy="5700926"/>
          </a:xfrm>
          <a:prstGeom prst="rect">
            <a:avLst/>
          </a:prstGeom>
          <a:ln w="12700">
            <a:solidFill>
              <a:srgbClr val="808080">
                <a:alpha val="100000"/>
              </a:srgbClr>
            </a:solidFill>
            <a:prstDash val="solid"/>
          </a:ln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19780" y="820242"/>
            <a:ext cx="2879021" cy="5721131"/>
          </a:xfrm>
          <a:prstGeom prst="rect">
            <a:avLst/>
          </a:prstGeom>
          <a:ln w="12700">
            <a:solidFill>
              <a:srgbClr val="808080">
                <a:alpha val="100000"/>
              </a:srgbClr>
            </a:solidFill>
            <a:prstDash val="solid"/>
          </a:ln>
        </p:spPr>
      </p:pic>
      <p:sp>
        <p:nvSpPr>
          <p:cNvPr id="5" name="AutoShape 5"/>
          <p:cNvSpPr/>
          <p:nvPr/>
        </p:nvSpPr>
        <p:spPr>
          <a:xfrm>
            <a:off x="7012068" y="820242"/>
            <a:ext cx="5038165" cy="36933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现有营销平台驱动本场景痛点：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Arial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7281009" y="1256529"/>
            <a:ext cx="4516575" cy="2370512"/>
            <a:chOff x="7281009" y="1256529"/>
            <a:chExt cx="4516575" cy="2370512"/>
          </a:xfrm>
        </p:grpSpPr>
        <p:sp>
          <p:nvSpPr>
            <p:cNvPr id="7" name="AutoShape 7"/>
            <p:cNvSpPr/>
            <p:nvPr/>
          </p:nvSpPr>
          <p:spPr>
            <a:xfrm>
              <a:off x="7281009" y="1256529"/>
              <a:ext cx="2139577" cy="1086144"/>
            </a:xfrm>
            <a:prstGeom prst="roundRect">
              <a:avLst>
                <a:gd name="adj" fmla="val 10167"/>
              </a:avLst>
            </a:prstGeom>
            <a:noFill/>
            <a:ln w="12700" cap="flat">
              <a:solidFill>
                <a:srgbClr val="0D47BC">
                  <a:alpha val="100000"/>
                </a:srgbClr>
              </a:solidFill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1664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  <a:sym typeface="等线"/>
                </a:rPr>
                <a:t>人工规则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1664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  <a:sym typeface="等线"/>
                </a:rPr>
                <a:t>配置效率低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等线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>
              <a:off x="9658007" y="1256529"/>
              <a:ext cx="2139577" cy="1086144"/>
            </a:xfrm>
            <a:prstGeom prst="roundRect">
              <a:avLst>
                <a:gd name="adj" fmla="val 11167"/>
              </a:avLst>
            </a:prstGeom>
            <a:noFill/>
            <a:ln w="12700" cap="flat">
              <a:solidFill>
                <a:srgbClr val="0D47BC">
                  <a:alpha val="100000"/>
                </a:srgbClr>
              </a:solidFill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1664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  <a:sym typeface="等线"/>
                </a:rPr>
                <a:t>效果差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1664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  <a:sym typeface="等线"/>
                </a:rPr>
                <a:t>点击率低</a:t>
              </a:r>
            </a:p>
          </p:txBody>
        </p:sp>
        <p:sp>
          <p:nvSpPr>
            <p:cNvPr id="9" name="AutoShape 9"/>
            <p:cNvSpPr/>
            <p:nvPr/>
          </p:nvSpPr>
          <p:spPr>
            <a:xfrm>
              <a:off x="7281009" y="2540897"/>
              <a:ext cx="2139577" cy="1086144"/>
            </a:xfrm>
            <a:prstGeom prst="roundRect">
              <a:avLst>
                <a:gd name="adj" fmla="val 12667"/>
              </a:avLst>
            </a:prstGeom>
            <a:noFill/>
            <a:ln w="12700" cap="flat">
              <a:solidFill>
                <a:srgbClr val="0D47BC">
                  <a:alpha val="100000"/>
                </a:srgbClr>
              </a:solidFill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1664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  <a:sym typeface="等线"/>
                </a:rPr>
                <a:t>行内用户标签数据较多，缺乏行业经验对用户特征进行有效的评估和选取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endParaRP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9658007" y="2540897"/>
              <a:ext cx="2139577" cy="1086144"/>
            </a:xfrm>
            <a:prstGeom prst="roundRect">
              <a:avLst>
                <a:gd name="adj" fmla="val 9666"/>
              </a:avLst>
            </a:prstGeom>
            <a:noFill/>
            <a:ln w="12700" cap="flat">
              <a:solidFill>
                <a:srgbClr val="0D47BC">
                  <a:alpha val="100000"/>
                </a:srgbClr>
              </a:solidFill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1664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  <a:sym typeface="等线"/>
                </a:rPr>
                <a:t>急需引入先进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1664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  <a:sym typeface="等线"/>
                </a:rPr>
                <a:t>算法运营赋能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等线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1664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/>
                  <a:sym typeface="等线"/>
                </a:rPr>
                <a:t>流量经营变现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等线"/>
              </a:endParaRPr>
            </a:p>
          </p:txBody>
        </p:sp>
      </p:grpSp>
      <p:sp>
        <p:nvSpPr>
          <p:cNvPr id="11" name="AutoShape 11"/>
          <p:cNvSpPr/>
          <p:nvPr/>
        </p:nvSpPr>
        <p:spPr>
          <a:xfrm>
            <a:off x="7073950" y="3738846"/>
            <a:ext cx="5038165" cy="36933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火山平台引入后：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Arial"/>
            </a:endParaRPr>
          </a:p>
        </p:txBody>
      </p:sp>
      <p:sp>
        <p:nvSpPr>
          <p:cNvPr id="12" name="AutoShape 12"/>
          <p:cNvSpPr/>
          <p:nvPr/>
        </p:nvSpPr>
        <p:spPr>
          <a:xfrm>
            <a:off x="7281009" y="4234660"/>
            <a:ext cx="2139577" cy="1086422"/>
          </a:xfrm>
          <a:prstGeom prst="roundRect">
            <a:avLst>
              <a:gd name="adj" fmla="val 12666"/>
            </a:avLst>
          </a:prstGeom>
          <a:noFill/>
          <a:ln w="12700" cap="flat">
            <a:solidFill>
              <a:srgbClr val="0D47BC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等线"/>
              </a:rPr>
              <a:t>算法驱动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1664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等线"/>
              </a:rPr>
              <a:t>资源位运营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1664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等线"/>
            </a:endParaRPr>
          </a:p>
        </p:txBody>
      </p:sp>
      <p:sp>
        <p:nvSpPr>
          <p:cNvPr id="13" name="AutoShape 13"/>
          <p:cNvSpPr/>
          <p:nvPr/>
        </p:nvSpPr>
        <p:spPr>
          <a:xfrm>
            <a:off x="9658007" y="4234660"/>
            <a:ext cx="2139577" cy="1086422"/>
          </a:xfrm>
          <a:prstGeom prst="roundRect">
            <a:avLst>
              <a:gd name="adj" fmla="val 9667"/>
            </a:avLst>
          </a:prstGeom>
          <a:noFill/>
          <a:ln w="12700" cap="flat">
            <a:solidFill>
              <a:srgbClr val="0D47BC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等线"/>
              </a:rPr>
              <a:t>点击率优化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1664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等线"/>
              </a:rPr>
              <a:t>+100%</a:t>
            </a:r>
          </a:p>
        </p:txBody>
      </p:sp>
      <p:sp>
        <p:nvSpPr>
          <p:cNvPr id="14" name="AutoShape 14"/>
          <p:cNvSpPr/>
          <p:nvPr/>
        </p:nvSpPr>
        <p:spPr>
          <a:xfrm>
            <a:off x="7281009" y="5485086"/>
            <a:ext cx="2139577" cy="1086422"/>
          </a:xfrm>
          <a:prstGeom prst="roundRect">
            <a:avLst>
              <a:gd name="adj" fmla="val 12666"/>
            </a:avLst>
          </a:prstGeom>
          <a:noFill/>
          <a:ln w="12700" cap="flat">
            <a:solidFill>
              <a:srgbClr val="0D47BC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等线"/>
              </a:rPr>
              <a:t>作为大零售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1664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等线"/>
              </a:rPr>
              <a:t>公用算法运营平台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1664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等线"/>
            </a:endParaRPr>
          </a:p>
        </p:txBody>
      </p:sp>
      <p:sp>
        <p:nvSpPr>
          <p:cNvPr id="15" name="AutoShape 15"/>
          <p:cNvSpPr/>
          <p:nvPr/>
        </p:nvSpPr>
        <p:spPr>
          <a:xfrm>
            <a:off x="9658007" y="5485086"/>
            <a:ext cx="2139577" cy="1086422"/>
          </a:xfrm>
          <a:prstGeom prst="roundRect">
            <a:avLst>
              <a:gd name="adj" fmla="val 9667"/>
            </a:avLst>
          </a:prstGeom>
          <a:noFill/>
          <a:ln w="12700" cap="flat">
            <a:solidFill>
              <a:srgbClr val="0D47BC">
                <a:alpha val="100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等线"/>
              </a:rPr>
              <a:t>在更多部门场景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1664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等线"/>
              </a:rPr>
              <a:t>中推广应用算法运营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1664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等线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3980855" y="3061953"/>
            <a:ext cx="2489858" cy="1787858"/>
            <a:chOff x="3980855" y="3061953"/>
            <a:chExt cx="2489858" cy="1787858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80855" y="3061953"/>
              <a:ext cx="2489858" cy="1787858"/>
            </a:xfrm>
            <a:prstGeom prst="rect">
              <a:avLst/>
            </a:prstGeom>
            <a:ln w="25400">
              <a:noFill/>
              <a:prstDash val="solid"/>
            </a:ln>
          </p:spPr>
        </p:pic>
        <p:sp>
          <p:nvSpPr>
            <p:cNvPr id="18" name="AutoShape 18"/>
            <p:cNvSpPr/>
            <p:nvPr/>
          </p:nvSpPr>
          <p:spPr>
            <a:xfrm>
              <a:off x="3980855" y="3061953"/>
              <a:ext cx="2489858" cy="1787858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等线"/>
                  <a:sym typeface="等线"/>
                </a:rPr>
                <a:t>   借组个推算法，从100+活动库中，精选最可能带来点击/转化的TOP3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endParaRPr>
            </a:p>
          </p:txBody>
        </p:sp>
      </p:grpSp>
      <p:cxnSp>
        <p:nvCxnSpPr>
          <p:cNvPr id="19" name="Connector 19"/>
          <p:cNvCxnSpPr/>
          <p:nvPr/>
        </p:nvCxnSpPr>
        <p:spPr>
          <a:xfrm flipV="1">
            <a:off x="5225784" y="2700288"/>
            <a:ext cx="0" cy="463887"/>
          </a:xfrm>
          <a:prstGeom prst="line">
            <a:avLst/>
          </a:prstGeom>
          <a:noFill/>
          <a:ln w="12700" cap="flat">
            <a:solidFill>
              <a:srgbClr val="1664FF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</p:cxnSp>
      <p:grpSp>
        <p:nvGrpSpPr>
          <p:cNvPr id="20" name="Group 20"/>
          <p:cNvGrpSpPr/>
          <p:nvPr/>
        </p:nvGrpSpPr>
        <p:grpSpPr>
          <a:xfrm>
            <a:off x="1643397" y="5211476"/>
            <a:ext cx="2489858" cy="1787858"/>
            <a:chOff x="1643397" y="5211476"/>
            <a:chExt cx="2489858" cy="1787858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43397" y="5211476"/>
              <a:ext cx="2489858" cy="1787858"/>
            </a:xfrm>
            <a:prstGeom prst="rect">
              <a:avLst/>
            </a:prstGeom>
            <a:ln w="25400">
              <a:noFill/>
              <a:prstDash val="solid"/>
            </a:ln>
          </p:spPr>
        </p:pic>
        <p:sp>
          <p:nvSpPr>
            <p:cNvPr id="22" name="AutoShape 22"/>
            <p:cNvSpPr/>
            <p:nvPr/>
          </p:nvSpPr>
          <p:spPr>
            <a:xfrm>
              <a:off x="1643397" y="5211476"/>
              <a:ext cx="2489858" cy="1787858"/>
            </a:xfrm>
            <a:prstGeom prst="rect">
              <a:avLst/>
            </a:prstGeom>
            <a:noFill/>
            <a:ln w="25400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等线"/>
                  <a:sym typeface="等线"/>
                </a:rPr>
                <a:t>消费权益/优惠券搜索，推荐最可能带来点击/消费转化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endParaRPr>
            </a:p>
          </p:txBody>
        </p:sp>
      </p:grpSp>
      <p:cxnSp>
        <p:nvCxnSpPr>
          <p:cNvPr id="23" name="Connector 23"/>
          <p:cNvCxnSpPr/>
          <p:nvPr/>
        </p:nvCxnSpPr>
        <p:spPr>
          <a:xfrm flipV="1">
            <a:off x="2888326" y="4777871"/>
            <a:ext cx="0" cy="463887"/>
          </a:xfrm>
          <a:prstGeom prst="line">
            <a:avLst/>
          </a:prstGeom>
          <a:noFill/>
          <a:ln w="12700" cap="flat">
            <a:solidFill>
              <a:srgbClr val="1664FF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0357859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36" hasCustomPrompt="1"/>
          </p:nvPr>
        </p:nvSpPr>
        <p:spPr>
          <a:xfrm>
            <a:off x="835344" y="2712905"/>
            <a:ext cx="10646130" cy="1768260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ctr">
              <a:lnSpc>
                <a:spcPct val="150000"/>
              </a:lnSpc>
              <a:defRPr sz="4000" b="0" i="0" u="none" strike="noStrike" spc="0">
                <a:solidFill>
                  <a:srgbClr val="000000">
                    <a:alpha val="100000"/>
                  </a:srgbClr>
                </a:solidFill>
                <a:latin typeface="FZLanTingHeiS-EB-GB"/>
              </a:defRPr>
            </a:lvl1pPr>
          </a:lstStyle>
          <a:p>
            <a:pPr indent="0" algn="ctr">
              <a:lnSpc>
                <a:spcPct val="150000"/>
              </a:lnSpc>
            </a:pPr>
            <a:r>
              <a:rPr lang="en-US" sz="4000" i="0" u="none" strike="noStrike" dirty="0">
                <a:solidFill>
                  <a:schemeClr val="tx1"/>
                </a:solidFill>
                <a:latin typeface="FZLanTingHeiS-EB-GB"/>
                <a:ea typeface="FZLanTingHeiS-EB-GB"/>
                <a:cs typeface="FZLanTingHeiS-EB-GB"/>
                <a:sym typeface="FZLanTingHeiS-EB-GB"/>
              </a:rPr>
              <a:t>场景4：</a:t>
            </a:r>
            <a:r>
              <a:rPr lang="en-US" sz="4000" i="0" u="none" strike="noStrike" dirty="0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rPr>
              <a:t>将智能推荐算法服务API接入</a:t>
            </a:r>
            <a:br>
              <a:rPr lang="en-US" sz="4000" i="0" u="none" strike="noStrike" dirty="0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rPr>
            </a:br>
            <a:r>
              <a:rPr lang="en-US" sz="4000" i="0" u="none" strike="noStrike" dirty="0" err="1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rPr>
              <a:t>到客服</a:t>
            </a:r>
            <a:r>
              <a:rPr lang="en-US" sz="4000" i="0" u="none" strike="noStrike" dirty="0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rPr>
              <a:t>/</a:t>
            </a:r>
            <a:r>
              <a:rPr lang="en-US" sz="4000" i="0" u="none" strike="noStrike" dirty="0" err="1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rPr>
              <a:t>客户经理营销场景</a:t>
            </a:r>
            <a:endParaRPr lang="en-US" sz="4000" i="0" u="none" strike="noStrike" dirty="0">
              <a:solidFill>
                <a:schemeClr val="tx1"/>
              </a:solidFill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9364980" y="6420961"/>
            <a:ext cx="2743200" cy="36512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vert="horz" lIns="91440" tIns="45720" rIns="91440" bIns="45720" anchor="ctr">
            <a:noAutofit/>
          </a:bodyPr>
          <a:lstStyle>
            <a:lvl1pPr algn="r">
              <a:lnSpc>
                <a:spcPct val="100000"/>
              </a:lnSpc>
              <a:defRPr sz="1000" b="1" i="1" u="none" strike="noStrike" spc="0">
                <a:solidFill>
                  <a:srgbClr val="898989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r">
              <a:lnSpc>
                <a:spcPct val="100000"/>
              </a:lnSpc>
            </a:pPr>
            <a:r>
              <a:rPr lang="en-US" sz="1000" b="1" i="1" u="none" strike="noStrike">
                <a:solidFill>
                  <a:srgbClr val="898989"/>
                </a:solidFill>
                <a:latin typeface="微软雅黑"/>
                <a:ea typeface="微软雅黑"/>
                <a:cs typeface="微软雅黑"/>
                <a:sym typeface="微软雅黑"/>
              </a:rPr>
              <a:t>48</a:t>
            </a:r>
          </a:p>
        </p:txBody>
      </p:sp>
    </p:spTree>
    <p:extLst>
      <p:ext uri="{BB962C8B-B14F-4D97-AF65-F5344CB8AC3E}">
        <p14:creationId xmlns:p14="http://schemas.microsoft.com/office/powerpoint/2010/main" val="5718484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35" hasCustomPrompt="1"/>
          </p:nvPr>
        </p:nvSpPr>
        <p:spPr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0" i="0" u="none" strike="noStrike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核心智能算法服务API，接入到线下场景</a:t>
            </a:r>
            <a:endParaRPr lang="en-US" sz="2400" b="0" i="0" u="none" strike="noStrike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582420" y="1298798"/>
            <a:ext cx="11310603" cy="347787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由于智能算法通过API接入，并打通推荐结果点击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/</a:t>
            </a: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购买等行为事件回流，用得场景越多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，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推荐得将精准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。</a:t>
            </a:r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12F81211-F890-7F60-B2F7-99B4AE2F49AB}"/>
              </a:ext>
            </a:extLst>
          </p:cNvPr>
          <p:cNvSpPr/>
          <p:nvPr/>
        </p:nvSpPr>
        <p:spPr>
          <a:xfrm>
            <a:off x="1314450" y="2579566"/>
            <a:ext cx="3555470" cy="1146418"/>
          </a:xfrm>
          <a:prstGeom prst="roundRect">
            <a:avLst>
              <a:gd name="adj" fmla="val 16666"/>
            </a:avLst>
          </a:prstGeom>
          <a:gradFill rotWithShape="1">
            <a:gsLst>
              <a:gs pos="34999">
                <a:srgbClr val="73A2FF">
                  <a:alpha val="100000"/>
                </a:srgbClr>
              </a:gs>
              <a:gs pos="100000">
                <a:srgbClr val="1664FF">
                  <a:alpha val="100000"/>
                </a:srgbClr>
              </a:gs>
            </a:gsLst>
            <a:lin ang="8100000"/>
          </a:gradFill>
          <a:ln w="12700" cap="flat">
            <a:noFill/>
            <a:prstDash val="solid"/>
          </a:ln>
          <a:effectLst>
            <a:outerShdw blurRad="368300" dist="127000" dir="7800000" sx="98000" sy="98000" algn="tl" rotWithShape="0">
              <a:srgbClr val="1664FF">
                <a:alpha val="40000"/>
              </a:srgbClr>
            </a:outerShdw>
          </a:effectLst>
        </p:spPr>
        <p:txBody>
          <a:bodyPr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以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交互式推荐引擎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为零售中枢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微软雅黑"/>
              <a:sym typeface="微软雅黑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通过对客户意图的理解贯穿所有线上线下场景，匹配各类服务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28762C0-280D-C95D-8CEE-70A59CBF43FC}"/>
              </a:ext>
            </a:extLst>
          </p:cNvPr>
          <p:cNvSpPr txBox="1"/>
          <p:nvPr/>
        </p:nvSpPr>
        <p:spPr>
          <a:xfrm>
            <a:off x="5906466" y="2210466"/>
            <a:ext cx="5705406" cy="1884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- </a:t>
            </a:r>
            <a:r>
              <a:rPr kumimoji="0" lang="en-US" altLang="zh-CN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客户经理营销场景</a:t>
            </a:r>
            <a:endParaRPr kumimoji="0" lang="en-US" altLang="zh-CN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- </a:t>
            </a:r>
            <a:r>
              <a:rPr kumimoji="0" lang="en-US" altLang="zh-CN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客服场景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等线"/>
              <a:sym typeface="等线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- </a:t>
            </a:r>
            <a:r>
              <a:rPr kumimoji="0" lang="en-US" altLang="zh-CN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线下网点，柜员办理业务的一句话营销场景等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等线"/>
              <a:sym typeface="等线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- …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3EFB472-1E82-1C4C-6A0D-7EE2829CDB1E}"/>
              </a:ext>
            </a:extLst>
          </p:cNvPr>
          <p:cNvGrpSpPr/>
          <p:nvPr/>
        </p:nvGrpSpPr>
        <p:grpSpPr>
          <a:xfrm>
            <a:off x="713108" y="4500448"/>
            <a:ext cx="4758154" cy="1652031"/>
            <a:chOff x="717798" y="4891577"/>
            <a:chExt cx="4758154" cy="2551860"/>
          </a:xfrm>
        </p:grpSpPr>
        <p:sp>
          <p:nvSpPr>
            <p:cNvPr id="8" name="AutoShape 4">
              <a:extLst>
                <a:ext uri="{FF2B5EF4-FFF2-40B4-BE49-F238E27FC236}">
                  <a16:creationId xmlns:a16="http://schemas.microsoft.com/office/drawing/2014/main" id="{E98CAE43-F6DD-3A0E-EC81-C58F0385E322}"/>
                </a:ext>
              </a:extLst>
            </p:cNvPr>
            <p:cNvSpPr/>
            <p:nvPr/>
          </p:nvSpPr>
          <p:spPr>
            <a:xfrm>
              <a:off x="717799" y="4891578"/>
              <a:ext cx="2283897" cy="777097"/>
            </a:xfrm>
            <a:prstGeom prst="roundRect">
              <a:avLst>
                <a:gd name="adj" fmla="val 2508"/>
              </a:avLst>
            </a:prstGeom>
            <a:solidFill>
              <a:srgbClr val="DFDFDF">
                <a:alpha val="100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等线"/>
                  <a:sym typeface="等线"/>
                </a:rPr>
                <a:t>手机银行功能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endParaRPr>
            </a:p>
          </p:txBody>
        </p:sp>
        <p:sp>
          <p:nvSpPr>
            <p:cNvPr id="9" name="AutoShape 5">
              <a:extLst>
                <a:ext uri="{FF2B5EF4-FFF2-40B4-BE49-F238E27FC236}">
                  <a16:creationId xmlns:a16="http://schemas.microsoft.com/office/drawing/2014/main" id="{760DBFDB-B4C2-BCFD-C12E-4FC4762183DB}"/>
                </a:ext>
              </a:extLst>
            </p:cNvPr>
            <p:cNvSpPr/>
            <p:nvPr/>
          </p:nvSpPr>
          <p:spPr>
            <a:xfrm>
              <a:off x="717798" y="5774338"/>
              <a:ext cx="2283897" cy="777097"/>
            </a:xfrm>
            <a:prstGeom prst="roundRect">
              <a:avLst>
                <a:gd name="adj" fmla="val 2508"/>
              </a:avLst>
            </a:prstGeom>
            <a:solidFill>
              <a:srgbClr val="DFDFDF">
                <a:alpha val="100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等线"/>
                  <a:sym typeface="等线"/>
                </a:rPr>
                <a:t>资讯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endParaRPr>
            </a:p>
          </p:txBody>
        </p:sp>
        <p:sp>
          <p:nvSpPr>
            <p:cNvPr id="10" name="AutoShape 6">
              <a:extLst>
                <a:ext uri="{FF2B5EF4-FFF2-40B4-BE49-F238E27FC236}">
                  <a16:creationId xmlns:a16="http://schemas.microsoft.com/office/drawing/2014/main" id="{50A0A580-CC61-8DF0-DC29-BA9BB0E71E0D}"/>
                </a:ext>
              </a:extLst>
            </p:cNvPr>
            <p:cNvSpPr/>
            <p:nvPr/>
          </p:nvSpPr>
          <p:spPr>
            <a:xfrm>
              <a:off x="3192055" y="5783578"/>
              <a:ext cx="2283897" cy="777097"/>
            </a:xfrm>
            <a:prstGeom prst="roundRect">
              <a:avLst>
                <a:gd name="adj" fmla="val 2508"/>
              </a:avLst>
            </a:prstGeom>
            <a:solidFill>
              <a:srgbClr val="DFDFDF">
                <a:alpha val="100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等线"/>
                  <a:sym typeface="等线"/>
                </a:rPr>
                <a:t>活动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endParaRPr>
            </a:p>
          </p:txBody>
        </p:sp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57870E4B-8169-1246-C0BD-3F841CFB78AB}"/>
                </a:ext>
              </a:extLst>
            </p:cNvPr>
            <p:cNvSpPr/>
            <p:nvPr/>
          </p:nvSpPr>
          <p:spPr>
            <a:xfrm>
              <a:off x="717798" y="6666340"/>
              <a:ext cx="2283897" cy="777097"/>
            </a:xfrm>
            <a:prstGeom prst="roundRect">
              <a:avLst>
                <a:gd name="adj" fmla="val 2508"/>
              </a:avLst>
            </a:prstGeom>
            <a:solidFill>
              <a:srgbClr val="DFDFDF">
                <a:alpha val="100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等线"/>
                  <a:sym typeface="等线"/>
                </a:rPr>
                <a:t>商品 / 优惠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endParaRPr>
            </a:p>
          </p:txBody>
        </p:sp>
        <p:sp>
          <p:nvSpPr>
            <p:cNvPr id="12" name="AutoShape 8">
              <a:extLst>
                <a:ext uri="{FF2B5EF4-FFF2-40B4-BE49-F238E27FC236}">
                  <a16:creationId xmlns:a16="http://schemas.microsoft.com/office/drawing/2014/main" id="{422AC428-DF4A-6881-EC7E-85703F4252E2}"/>
                </a:ext>
              </a:extLst>
            </p:cNvPr>
            <p:cNvSpPr/>
            <p:nvPr/>
          </p:nvSpPr>
          <p:spPr>
            <a:xfrm>
              <a:off x="3192055" y="6666340"/>
              <a:ext cx="2283897" cy="777097"/>
            </a:xfrm>
            <a:prstGeom prst="roundRect">
              <a:avLst>
                <a:gd name="adj" fmla="val 2508"/>
              </a:avLst>
            </a:prstGeom>
            <a:solidFill>
              <a:srgbClr val="DFDFDF">
                <a:alpha val="100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等线"/>
                  <a:sym typeface="等线"/>
                </a:rPr>
                <a:t>商家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endParaRPr>
            </a:p>
          </p:txBody>
        </p:sp>
        <p:sp>
          <p:nvSpPr>
            <p:cNvPr id="13" name="AutoShape 9">
              <a:extLst>
                <a:ext uri="{FF2B5EF4-FFF2-40B4-BE49-F238E27FC236}">
                  <a16:creationId xmlns:a16="http://schemas.microsoft.com/office/drawing/2014/main" id="{E9D7F2FD-E6D3-2BC6-4A71-41942AF0D351}"/>
                </a:ext>
              </a:extLst>
            </p:cNvPr>
            <p:cNvSpPr/>
            <p:nvPr/>
          </p:nvSpPr>
          <p:spPr>
            <a:xfrm>
              <a:off x="3192055" y="4891577"/>
              <a:ext cx="2283897" cy="777097"/>
            </a:xfrm>
            <a:prstGeom prst="roundRect">
              <a:avLst>
                <a:gd name="adj" fmla="val 2508"/>
              </a:avLst>
            </a:prstGeom>
            <a:solidFill>
              <a:srgbClr val="DFDFDF">
                <a:alpha val="100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等线"/>
                  <a:sym typeface="等线"/>
                </a:rPr>
                <a:t>产品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107C0F3-4C28-DD68-2756-1BDB28A9A983}"/>
              </a:ext>
            </a:extLst>
          </p:cNvPr>
          <p:cNvGrpSpPr/>
          <p:nvPr/>
        </p:nvGrpSpPr>
        <p:grpSpPr>
          <a:xfrm rot="16200000">
            <a:off x="2865663" y="3788035"/>
            <a:ext cx="453043" cy="614097"/>
            <a:chOff x="17106900" y="-317505"/>
            <a:chExt cx="1593458" cy="2159924"/>
          </a:xfrm>
        </p:grpSpPr>
        <p:sp>
          <p:nvSpPr>
            <p:cNvPr id="16" name="任意多边形: 形状 158">
              <a:extLst>
                <a:ext uri="{FF2B5EF4-FFF2-40B4-BE49-F238E27FC236}">
                  <a16:creationId xmlns:a16="http://schemas.microsoft.com/office/drawing/2014/main" id="{3A19C42E-2C4C-2E44-8C16-0269195BFD94}"/>
                </a:ext>
              </a:extLst>
            </p:cNvPr>
            <p:cNvSpPr/>
            <p:nvPr/>
          </p:nvSpPr>
          <p:spPr>
            <a:xfrm>
              <a:off x="17824058" y="-56693"/>
              <a:ext cx="876300" cy="1638300"/>
            </a:xfrm>
            <a:custGeom>
              <a:avLst/>
              <a:gdLst>
                <a:gd name="connsiteX0" fmla="*/ 0 w 876300"/>
                <a:gd name="connsiteY0" fmla="*/ 0 h 1638300"/>
                <a:gd name="connsiteX1" fmla="*/ 419100 w 876300"/>
                <a:gd name="connsiteY1" fmla="*/ 0 h 1638300"/>
                <a:gd name="connsiteX2" fmla="*/ 876300 w 876300"/>
                <a:gd name="connsiteY2" fmla="*/ 838200 h 1638300"/>
                <a:gd name="connsiteX3" fmla="*/ 419100 w 876300"/>
                <a:gd name="connsiteY3" fmla="*/ 1638300 h 1638300"/>
                <a:gd name="connsiteX4" fmla="*/ 76200 w 876300"/>
                <a:gd name="connsiteY4" fmla="*/ 1638300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300" h="1638300">
                  <a:moveTo>
                    <a:pt x="0" y="0"/>
                  </a:moveTo>
                  <a:lnTo>
                    <a:pt x="419100" y="0"/>
                  </a:lnTo>
                  <a:lnTo>
                    <a:pt x="876300" y="838200"/>
                  </a:lnTo>
                  <a:lnTo>
                    <a:pt x="419100" y="1638300"/>
                  </a:lnTo>
                  <a:lnTo>
                    <a:pt x="76200" y="1638300"/>
                  </a:lnTo>
                </a:path>
              </a:pathLst>
            </a:custGeom>
            <a:gradFill flip="none" rotWithShape="1">
              <a:gsLst>
                <a:gs pos="0">
                  <a:schemeClr val="accent1">
                    <a:alpha val="38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0800000" scaled="1"/>
              <a:tileRect/>
            </a:gradFill>
            <a:ln w="6350" cap="flat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lvl="0" indent="0" algn="l" defTabSz="914400" rtl="0" eaLnBrk="1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endParaRPr>
            </a:p>
          </p:txBody>
        </p:sp>
        <p:sp>
          <p:nvSpPr>
            <p:cNvPr id="17" name="任意多边形: 形状 159">
              <a:extLst>
                <a:ext uri="{FF2B5EF4-FFF2-40B4-BE49-F238E27FC236}">
                  <a16:creationId xmlns:a16="http://schemas.microsoft.com/office/drawing/2014/main" id="{1ACC55C4-AAAD-B56C-E63E-9D932A848129}"/>
                </a:ext>
              </a:extLst>
            </p:cNvPr>
            <p:cNvSpPr/>
            <p:nvPr/>
          </p:nvSpPr>
          <p:spPr>
            <a:xfrm>
              <a:off x="17106900" y="-317505"/>
              <a:ext cx="1155308" cy="2159924"/>
            </a:xfrm>
            <a:custGeom>
              <a:avLst/>
              <a:gdLst>
                <a:gd name="connsiteX0" fmla="*/ 0 w 876300"/>
                <a:gd name="connsiteY0" fmla="*/ 0 h 1638300"/>
                <a:gd name="connsiteX1" fmla="*/ 419100 w 876300"/>
                <a:gd name="connsiteY1" fmla="*/ 0 h 1638300"/>
                <a:gd name="connsiteX2" fmla="*/ 876300 w 876300"/>
                <a:gd name="connsiteY2" fmla="*/ 838200 h 1638300"/>
                <a:gd name="connsiteX3" fmla="*/ 419100 w 876300"/>
                <a:gd name="connsiteY3" fmla="*/ 1638300 h 1638300"/>
                <a:gd name="connsiteX4" fmla="*/ 76200 w 876300"/>
                <a:gd name="connsiteY4" fmla="*/ 1638300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300" h="1638300">
                  <a:moveTo>
                    <a:pt x="0" y="0"/>
                  </a:moveTo>
                  <a:lnTo>
                    <a:pt x="419100" y="0"/>
                  </a:lnTo>
                  <a:lnTo>
                    <a:pt x="876300" y="838200"/>
                  </a:lnTo>
                  <a:lnTo>
                    <a:pt x="419100" y="1638300"/>
                  </a:lnTo>
                  <a:lnTo>
                    <a:pt x="76200" y="1638300"/>
                  </a:lnTo>
                </a:path>
              </a:pathLst>
            </a:custGeom>
            <a:gradFill flip="none" rotWithShape="1">
              <a:gsLst>
                <a:gs pos="30000">
                  <a:schemeClr val="accent1">
                    <a:alpha val="9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0800000" scaled="1"/>
              <a:tileRect/>
            </a:gradFill>
            <a:ln w="3175" cap="flat">
              <a:gradFill flip="none" rotWithShape="1">
                <a:gsLst>
                  <a:gs pos="36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lvl="0" indent="0" algn="l" defTabSz="914400" rtl="0" eaLnBrk="1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9EA49FA-2397-7463-7E37-CCE8218CF790}"/>
              </a:ext>
            </a:extLst>
          </p:cNvPr>
          <p:cNvGrpSpPr/>
          <p:nvPr/>
        </p:nvGrpSpPr>
        <p:grpSpPr>
          <a:xfrm>
            <a:off x="5191174" y="2845726"/>
            <a:ext cx="453043" cy="614097"/>
            <a:chOff x="17106900" y="-317505"/>
            <a:chExt cx="1593458" cy="2159924"/>
          </a:xfrm>
        </p:grpSpPr>
        <p:sp>
          <p:nvSpPr>
            <p:cNvPr id="19" name="任意多边形: 形状 158">
              <a:extLst>
                <a:ext uri="{FF2B5EF4-FFF2-40B4-BE49-F238E27FC236}">
                  <a16:creationId xmlns:a16="http://schemas.microsoft.com/office/drawing/2014/main" id="{39C1483F-A4EF-CB22-F15B-F39E60F2E51A}"/>
                </a:ext>
              </a:extLst>
            </p:cNvPr>
            <p:cNvSpPr/>
            <p:nvPr/>
          </p:nvSpPr>
          <p:spPr>
            <a:xfrm>
              <a:off x="17824058" y="-56693"/>
              <a:ext cx="876300" cy="1638300"/>
            </a:xfrm>
            <a:custGeom>
              <a:avLst/>
              <a:gdLst>
                <a:gd name="connsiteX0" fmla="*/ 0 w 876300"/>
                <a:gd name="connsiteY0" fmla="*/ 0 h 1638300"/>
                <a:gd name="connsiteX1" fmla="*/ 419100 w 876300"/>
                <a:gd name="connsiteY1" fmla="*/ 0 h 1638300"/>
                <a:gd name="connsiteX2" fmla="*/ 876300 w 876300"/>
                <a:gd name="connsiteY2" fmla="*/ 838200 h 1638300"/>
                <a:gd name="connsiteX3" fmla="*/ 419100 w 876300"/>
                <a:gd name="connsiteY3" fmla="*/ 1638300 h 1638300"/>
                <a:gd name="connsiteX4" fmla="*/ 76200 w 876300"/>
                <a:gd name="connsiteY4" fmla="*/ 1638300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300" h="1638300">
                  <a:moveTo>
                    <a:pt x="0" y="0"/>
                  </a:moveTo>
                  <a:lnTo>
                    <a:pt x="419100" y="0"/>
                  </a:lnTo>
                  <a:lnTo>
                    <a:pt x="876300" y="838200"/>
                  </a:lnTo>
                  <a:lnTo>
                    <a:pt x="419100" y="1638300"/>
                  </a:lnTo>
                  <a:lnTo>
                    <a:pt x="76200" y="1638300"/>
                  </a:lnTo>
                </a:path>
              </a:pathLst>
            </a:custGeom>
            <a:gradFill flip="none" rotWithShape="1">
              <a:gsLst>
                <a:gs pos="0">
                  <a:schemeClr val="accent1">
                    <a:alpha val="38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0800000" scaled="1"/>
              <a:tileRect/>
            </a:gradFill>
            <a:ln w="6350" cap="flat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lvl="0" indent="0" algn="l" defTabSz="914400" rtl="0" eaLnBrk="1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endParaRPr>
            </a:p>
          </p:txBody>
        </p:sp>
        <p:sp>
          <p:nvSpPr>
            <p:cNvPr id="20" name="任意多边形: 形状 159">
              <a:extLst>
                <a:ext uri="{FF2B5EF4-FFF2-40B4-BE49-F238E27FC236}">
                  <a16:creationId xmlns:a16="http://schemas.microsoft.com/office/drawing/2014/main" id="{29305274-9BA9-F174-F932-73B8506F1452}"/>
                </a:ext>
              </a:extLst>
            </p:cNvPr>
            <p:cNvSpPr/>
            <p:nvPr/>
          </p:nvSpPr>
          <p:spPr>
            <a:xfrm>
              <a:off x="17106900" y="-317505"/>
              <a:ext cx="1155308" cy="2159924"/>
            </a:xfrm>
            <a:custGeom>
              <a:avLst/>
              <a:gdLst>
                <a:gd name="connsiteX0" fmla="*/ 0 w 876300"/>
                <a:gd name="connsiteY0" fmla="*/ 0 h 1638300"/>
                <a:gd name="connsiteX1" fmla="*/ 419100 w 876300"/>
                <a:gd name="connsiteY1" fmla="*/ 0 h 1638300"/>
                <a:gd name="connsiteX2" fmla="*/ 876300 w 876300"/>
                <a:gd name="connsiteY2" fmla="*/ 838200 h 1638300"/>
                <a:gd name="connsiteX3" fmla="*/ 419100 w 876300"/>
                <a:gd name="connsiteY3" fmla="*/ 1638300 h 1638300"/>
                <a:gd name="connsiteX4" fmla="*/ 76200 w 876300"/>
                <a:gd name="connsiteY4" fmla="*/ 1638300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300" h="1638300">
                  <a:moveTo>
                    <a:pt x="0" y="0"/>
                  </a:moveTo>
                  <a:lnTo>
                    <a:pt x="419100" y="0"/>
                  </a:lnTo>
                  <a:lnTo>
                    <a:pt x="876300" y="838200"/>
                  </a:lnTo>
                  <a:lnTo>
                    <a:pt x="419100" y="1638300"/>
                  </a:lnTo>
                  <a:lnTo>
                    <a:pt x="76200" y="1638300"/>
                  </a:lnTo>
                </a:path>
              </a:pathLst>
            </a:custGeom>
            <a:gradFill flip="none" rotWithShape="1">
              <a:gsLst>
                <a:gs pos="30000">
                  <a:schemeClr val="accent1">
                    <a:alpha val="9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0800000" scaled="1"/>
              <a:tileRect/>
            </a:gradFill>
            <a:ln w="3175" cap="flat">
              <a:gradFill flip="none" rotWithShape="1">
                <a:gsLst>
                  <a:gs pos="36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lvl="0" indent="0" algn="l" defTabSz="914400" rtl="0" eaLnBrk="1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28720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06" hasCustomPrompt="1"/>
          </p:nvPr>
        </p:nvSpPr>
        <p:spPr>
          <a:xfrm>
            <a:off x="327402" y="2619885"/>
            <a:ext cx="2021515" cy="160251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1500" b="1" i="0" u="none" strike="noStrike" spc="0">
                <a:solidFill>
                  <a:srgbClr val="1664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1500" b="1" i="0" u="none" strike="noStrike" dirty="0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04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07" hasCustomPrompt="1"/>
          </p:nvPr>
        </p:nvSpPr>
        <p:spPr>
          <a:xfrm>
            <a:off x="2365695" y="2896582"/>
            <a:ext cx="4713288" cy="41081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32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交互式推荐引擎</a:t>
            </a:r>
            <a:r>
              <a:rPr kumimoji="0" lang="zh-CN" altLang="en-US" sz="3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技术架构与运营</a:t>
            </a:r>
          </a:p>
        </p:txBody>
      </p:sp>
      <p:pic>
        <p:nvPicPr>
          <p:cNvPr id="4" name="Picture 4"/>
          <p:cNvPicPr>
            <a:picLocks noGrp="1" noChangeAspect="1"/>
          </p:cNvPicPr>
          <p:nvPr>
            <p:ph type="pic" sz="quarter" idx="109"/>
          </p:nvPr>
        </p:nvPicPr>
        <p:blipFill>
          <a:blip r:embed="rId2"/>
          <a:srcRect t="26533" b="26533"/>
          <a:stretch>
            <a:fillRect/>
          </a:stretch>
        </p:blipFill>
        <p:spPr>
          <a:xfrm>
            <a:off x="7255238" y="2655323"/>
            <a:ext cx="4936761" cy="130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0057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35" hasCustomPrompt="1"/>
          </p:nvPr>
        </p:nvSpPr>
        <p:spPr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>
              <a:lnSpc>
                <a:spcPct val="91666"/>
              </a:lnSpc>
              <a:buNone/>
            </a:pPr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下一代手机银行</a:t>
            </a:r>
            <a:r>
              <a:rPr lang="en-US" altLang="zh-CN" sz="2400" b="0" i="0" u="none" strike="noStrike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系统架构</a:t>
            </a:r>
            <a:endParaRPr lang="en-US" altLang="zh-CN" sz="2400" b="0" i="0" u="none" strike="noStrike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B68E77C-D67E-0955-EE91-A0F81482CD61}"/>
              </a:ext>
            </a:extLst>
          </p:cNvPr>
          <p:cNvSpPr/>
          <p:nvPr/>
        </p:nvSpPr>
        <p:spPr>
          <a:xfrm>
            <a:off x="757380" y="3703782"/>
            <a:ext cx="7177252" cy="15552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/>
            </a:endParaRPr>
          </a:p>
        </p:txBody>
      </p:sp>
      <p:sp>
        <p:nvSpPr>
          <p:cNvPr id="5" name="圆角矩形 162">
            <a:extLst>
              <a:ext uri="{FF2B5EF4-FFF2-40B4-BE49-F238E27FC236}">
                <a16:creationId xmlns:a16="http://schemas.microsoft.com/office/drawing/2014/main" id="{F9892C39-1236-9A5A-F553-5140D0DFC9BC}"/>
              </a:ext>
            </a:extLst>
          </p:cNvPr>
          <p:cNvSpPr/>
          <p:nvPr/>
        </p:nvSpPr>
        <p:spPr>
          <a:xfrm>
            <a:off x="856669" y="4678323"/>
            <a:ext cx="5309915" cy="508387"/>
          </a:xfrm>
          <a:prstGeom prst="roundRect">
            <a:avLst/>
          </a:prstGeom>
          <a:ln w="12700">
            <a:solidFill>
              <a:schemeClr val="accent1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36B5EF40-9976-A177-9FFD-F7E756ACFFD5}"/>
              </a:ext>
            </a:extLst>
          </p:cNvPr>
          <p:cNvSpPr/>
          <p:nvPr/>
        </p:nvSpPr>
        <p:spPr>
          <a:xfrm>
            <a:off x="234333" y="965318"/>
            <a:ext cx="11487783" cy="1868790"/>
          </a:xfrm>
          <a:prstGeom prst="rect">
            <a:avLst/>
          </a:prstGeom>
          <a:noFill/>
          <a:ln w="12700" cap="flat" cmpd="sng">
            <a:solidFill>
              <a:srgbClr val="5B9BD5">
                <a:alpha val="100000"/>
              </a:srgbClr>
            </a:solidFill>
            <a:prstDash val="sysDash"/>
            <a:miter lim="8000000"/>
          </a:ln>
        </p:spPr>
        <p:txBody>
          <a:bodyPr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Arial"/>
            </a:endParaRPr>
          </a:p>
        </p:txBody>
      </p:sp>
      <p:sp>
        <p:nvSpPr>
          <p:cNvPr id="7" name="AutoShape 58">
            <a:extLst>
              <a:ext uri="{FF2B5EF4-FFF2-40B4-BE49-F238E27FC236}">
                <a16:creationId xmlns:a16="http://schemas.microsoft.com/office/drawing/2014/main" id="{778EF490-0C45-F56D-FF86-8C565F0A5498}"/>
              </a:ext>
            </a:extLst>
          </p:cNvPr>
          <p:cNvSpPr/>
          <p:nvPr/>
        </p:nvSpPr>
        <p:spPr>
          <a:xfrm>
            <a:off x="234333" y="2937164"/>
            <a:ext cx="11487783" cy="2480881"/>
          </a:xfrm>
          <a:prstGeom prst="rect">
            <a:avLst/>
          </a:prstGeom>
          <a:noFill/>
          <a:ln w="12700" cap="flat" cmpd="sng">
            <a:solidFill>
              <a:srgbClr val="5B9BD5">
                <a:alpha val="100000"/>
              </a:srgbClr>
            </a:solidFill>
            <a:prstDash val="sysDash"/>
            <a:miter lim="8000000"/>
          </a:ln>
        </p:spPr>
        <p:txBody>
          <a:bodyPr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Arial"/>
            </a:endParaRPr>
          </a:p>
        </p:txBody>
      </p:sp>
      <p:sp>
        <p:nvSpPr>
          <p:cNvPr id="8" name="AutoShape 112">
            <a:extLst>
              <a:ext uri="{FF2B5EF4-FFF2-40B4-BE49-F238E27FC236}">
                <a16:creationId xmlns:a16="http://schemas.microsoft.com/office/drawing/2014/main" id="{6EEB806A-40A4-E214-EB39-F3327F145B57}"/>
              </a:ext>
            </a:extLst>
          </p:cNvPr>
          <p:cNvSpPr/>
          <p:nvPr/>
        </p:nvSpPr>
        <p:spPr>
          <a:xfrm>
            <a:off x="317483" y="4221379"/>
            <a:ext cx="304800" cy="840105"/>
          </a:xfrm>
          <a:prstGeom prst="rect">
            <a:avLst/>
          </a:prstGeom>
          <a:noFill/>
          <a:ln w="12700" cap="flat">
            <a:noFill/>
            <a:prstDash val="solid"/>
            <a:miter lim="4000000"/>
          </a:ln>
        </p:spPr>
        <p:txBody>
          <a:bodyPr vert="horz" lIns="50800" tIns="50800" rIns="50800" bIns="5080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9" name="AutoShape 58">
            <a:extLst>
              <a:ext uri="{FF2B5EF4-FFF2-40B4-BE49-F238E27FC236}">
                <a16:creationId xmlns:a16="http://schemas.microsoft.com/office/drawing/2014/main" id="{0060D4EF-901D-5953-67FA-4F88D65C2257}"/>
              </a:ext>
            </a:extLst>
          </p:cNvPr>
          <p:cNvSpPr/>
          <p:nvPr/>
        </p:nvSpPr>
        <p:spPr>
          <a:xfrm>
            <a:off x="234331" y="5547181"/>
            <a:ext cx="11487785" cy="1065743"/>
          </a:xfrm>
          <a:prstGeom prst="rect">
            <a:avLst/>
          </a:prstGeom>
          <a:noFill/>
          <a:ln w="12700" cap="flat" cmpd="sng">
            <a:solidFill>
              <a:srgbClr val="5B9BD5">
                <a:alpha val="100000"/>
              </a:srgbClr>
            </a:solidFill>
            <a:prstDash val="sysDash"/>
            <a:miter lim="8000000"/>
          </a:ln>
        </p:spPr>
        <p:txBody>
          <a:bodyPr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Arial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2A4C64F-9AF0-4BC0-28F3-0DFFA1DF2E68}"/>
              </a:ext>
            </a:extLst>
          </p:cNvPr>
          <p:cNvSpPr txBox="1"/>
          <p:nvPr/>
        </p:nvSpPr>
        <p:spPr>
          <a:xfrm>
            <a:off x="278379" y="5602997"/>
            <a:ext cx="30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rPr>
              <a:t>基建能力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00032D5-2A4A-DC4C-3011-575C6FA2B7A3}"/>
              </a:ext>
            </a:extLst>
          </p:cNvPr>
          <p:cNvSpPr txBox="1"/>
          <p:nvPr/>
        </p:nvSpPr>
        <p:spPr>
          <a:xfrm>
            <a:off x="294409" y="3605869"/>
            <a:ext cx="2778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rPr>
              <a:t>模型与数据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72FDB07-5399-D127-9D39-15FA9D6F5577}"/>
              </a:ext>
            </a:extLst>
          </p:cNvPr>
          <p:cNvSpPr/>
          <p:nvPr/>
        </p:nvSpPr>
        <p:spPr>
          <a:xfrm>
            <a:off x="757380" y="5703788"/>
            <a:ext cx="4184075" cy="7525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1FD4315-2B49-CCBC-D781-FB87E10AC7B0}"/>
              </a:ext>
            </a:extLst>
          </p:cNvPr>
          <p:cNvSpPr txBox="1"/>
          <p:nvPr/>
        </p:nvSpPr>
        <p:spPr>
          <a:xfrm>
            <a:off x="2216727" y="5703788"/>
            <a:ext cx="1265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rPr>
              <a:t>基础中间件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30699CD-E190-BC9B-E7A6-D03995B63E39}"/>
              </a:ext>
            </a:extLst>
          </p:cNvPr>
          <p:cNvSpPr/>
          <p:nvPr/>
        </p:nvSpPr>
        <p:spPr>
          <a:xfrm>
            <a:off x="886691" y="6011565"/>
            <a:ext cx="849745" cy="30610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Mysql</a:t>
            </a: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F2D8327-8F19-8D13-C488-565CAEE1788C}"/>
              </a:ext>
            </a:extLst>
          </p:cNvPr>
          <p:cNvSpPr/>
          <p:nvPr/>
        </p:nvSpPr>
        <p:spPr>
          <a:xfrm>
            <a:off x="1898503" y="6011565"/>
            <a:ext cx="849745" cy="30610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Redis</a:t>
            </a: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3EAAED4-5846-B9CC-8577-32C8DAF3D819}"/>
              </a:ext>
            </a:extLst>
          </p:cNvPr>
          <p:cNvSpPr/>
          <p:nvPr/>
        </p:nvSpPr>
        <p:spPr>
          <a:xfrm>
            <a:off x="2910315" y="6011565"/>
            <a:ext cx="849745" cy="30610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Kafka</a:t>
            </a: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BF379ED-76D5-EDC7-FE4A-08AF78ECC077}"/>
              </a:ext>
            </a:extLst>
          </p:cNvPr>
          <p:cNvSpPr/>
          <p:nvPr/>
        </p:nvSpPr>
        <p:spPr>
          <a:xfrm>
            <a:off x="3934690" y="6011565"/>
            <a:ext cx="849745" cy="30610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MinIO</a:t>
            </a: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F11B147-CB48-A159-E0B4-B561B6DBD18E}"/>
              </a:ext>
            </a:extLst>
          </p:cNvPr>
          <p:cNvSpPr/>
          <p:nvPr/>
        </p:nvSpPr>
        <p:spPr>
          <a:xfrm>
            <a:off x="5070766" y="5703787"/>
            <a:ext cx="3131125" cy="7525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0962C54-5666-3CCD-0432-A5C92FA5CE9E}"/>
              </a:ext>
            </a:extLst>
          </p:cNvPr>
          <p:cNvSpPr txBox="1"/>
          <p:nvPr/>
        </p:nvSpPr>
        <p:spPr>
          <a:xfrm>
            <a:off x="5999010" y="5696547"/>
            <a:ext cx="1265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rPr>
              <a:t>大数据组件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6012C3F-4422-8D4D-9B3B-7C126A6B792B}"/>
              </a:ext>
            </a:extLst>
          </p:cNvPr>
          <p:cNvSpPr/>
          <p:nvPr/>
        </p:nvSpPr>
        <p:spPr>
          <a:xfrm>
            <a:off x="5232396" y="6011565"/>
            <a:ext cx="849745" cy="30610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Spark</a:t>
            </a: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476A94C-A83D-E319-36E3-121E0B5A93AD}"/>
              </a:ext>
            </a:extLst>
          </p:cNvPr>
          <p:cNvSpPr/>
          <p:nvPr/>
        </p:nvSpPr>
        <p:spPr>
          <a:xfrm>
            <a:off x="6206829" y="6011564"/>
            <a:ext cx="849745" cy="30610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HDFS</a:t>
            </a: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0DF20DC-D161-ADE4-6072-4D7F1783063E}"/>
              </a:ext>
            </a:extLst>
          </p:cNvPr>
          <p:cNvSpPr/>
          <p:nvPr/>
        </p:nvSpPr>
        <p:spPr>
          <a:xfrm>
            <a:off x="7218200" y="6008844"/>
            <a:ext cx="849745" cy="30610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Yarn</a:t>
            </a: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76E426C-CD1B-B2DC-3DF9-24D38A10F5A9}"/>
              </a:ext>
            </a:extLst>
          </p:cNvPr>
          <p:cNvSpPr/>
          <p:nvPr/>
        </p:nvSpPr>
        <p:spPr>
          <a:xfrm>
            <a:off x="8341728" y="5696547"/>
            <a:ext cx="3131125" cy="7525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D53EC5D-EF20-B789-DCBE-A5E1D89718C6}"/>
              </a:ext>
            </a:extLst>
          </p:cNvPr>
          <p:cNvSpPr txBox="1"/>
          <p:nvPr/>
        </p:nvSpPr>
        <p:spPr>
          <a:xfrm>
            <a:off x="9274599" y="5696546"/>
            <a:ext cx="1265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rPr>
              <a:t>算力工具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64954A1-3432-EA7E-7A29-CEEB53ABEBDA}"/>
              </a:ext>
            </a:extLst>
          </p:cNvPr>
          <p:cNvSpPr/>
          <p:nvPr/>
        </p:nvSpPr>
        <p:spPr>
          <a:xfrm>
            <a:off x="8488205" y="6019470"/>
            <a:ext cx="849745" cy="30610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MIG</a:t>
            </a: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FDEB0DC-39D1-7A39-94D2-6FC3A950B45B}"/>
              </a:ext>
            </a:extLst>
          </p:cNvPr>
          <p:cNvSpPr/>
          <p:nvPr/>
        </p:nvSpPr>
        <p:spPr>
          <a:xfrm>
            <a:off x="9484427" y="6019470"/>
            <a:ext cx="849745" cy="30610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Driver</a:t>
            </a: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7BBAE38-E3CA-F216-E487-07F3866F9E4C}"/>
              </a:ext>
            </a:extLst>
          </p:cNvPr>
          <p:cNvSpPr/>
          <p:nvPr/>
        </p:nvSpPr>
        <p:spPr>
          <a:xfrm>
            <a:off x="10480649" y="6019470"/>
            <a:ext cx="849745" cy="30610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Infra</a:t>
            </a: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AEF4055-79E8-DCE9-C67F-D2C93219C0E7}"/>
              </a:ext>
            </a:extLst>
          </p:cNvPr>
          <p:cNvSpPr/>
          <p:nvPr/>
        </p:nvSpPr>
        <p:spPr>
          <a:xfrm>
            <a:off x="8067945" y="3703782"/>
            <a:ext cx="3404908" cy="15480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2ABC300-9A36-EA3D-9BDD-C097B6BEB9A4}"/>
              </a:ext>
            </a:extLst>
          </p:cNvPr>
          <p:cNvSpPr txBox="1"/>
          <p:nvPr/>
        </p:nvSpPr>
        <p:spPr>
          <a:xfrm>
            <a:off x="3075516" y="3670672"/>
            <a:ext cx="1006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rPr>
              <a:t>LLM</a:t>
            </a: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rPr>
              <a:t> 能力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31FF3D2-87C0-5D02-D356-81786FF1F907}"/>
              </a:ext>
            </a:extLst>
          </p:cNvPr>
          <p:cNvSpPr txBox="1"/>
          <p:nvPr/>
        </p:nvSpPr>
        <p:spPr>
          <a:xfrm>
            <a:off x="9117523" y="3711066"/>
            <a:ext cx="1579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rPr>
              <a:t>Ai</a:t>
            </a: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rPr>
              <a:t> 数据处理能力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2004718-0192-6080-D820-E9A442F6EEA7}"/>
              </a:ext>
            </a:extLst>
          </p:cNvPr>
          <p:cNvSpPr/>
          <p:nvPr/>
        </p:nvSpPr>
        <p:spPr>
          <a:xfrm>
            <a:off x="765329" y="3020291"/>
            <a:ext cx="10707524" cy="5543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6749B4A-9143-7044-93A1-C5D58FB15941}"/>
              </a:ext>
            </a:extLst>
          </p:cNvPr>
          <p:cNvSpPr txBox="1"/>
          <p:nvPr/>
        </p:nvSpPr>
        <p:spPr>
          <a:xfrm>
            <a:off x="808181" y="3163813"/>
            <a:ext cx="1006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rPr>
              <a:t>引擎能力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2E086E9-0343-6E51-7423-727A97C8CDD5}"/>
              </a:ext>
            </a:extLst>
          </p:cNvPr>
          <p:cNvSpPr/>
          <p:nvPr/>
        </p:nvSpPr>
        <p:spPr>
          <a:xfrm>
            <a:off x="1814944" y="3144818"/>
            <a:ext cx="1620305" cy="30610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AI</a:t>
            </a: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 搜推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1D2775D-F2BC-F302-BDB1-F45B8F8CF5FD}"/>
              </a:ext>
            </a:extLst>
          </p:cNvPr>
          <p:cNvSpPr/>
          <p:nvPr/>
        </p:nvSpPr>
        <p:spPr>
          <a:xfrm>
            <a:off x="3760060" y="3144414"/>
            <a:ext cx="1620305" cy="30610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单</a:t>
            </a:r>
            <a:r>
              <a:rPr kumimoji="1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Agent</a:t>
            </a: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任务规划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B44934C-2ED7-7308-7036-E804ADCCD111}"/>
              </a:ext>
            </a:extLst>
          </p:cNvPr>
          <p:cNvSpPr/>
          <p:nvPr/>
        </p:nvSpPr>
        <p:spPr>
          <a:xfrm>
            <a:off x="5705176" y="3141750"/>
            <a:ext cx="1620305" cy="30610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Multi-Agent</a:t>
            </a: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调度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7372B28-3D40-A973-8007-DB4A87E02AAC}"/>
              </a:ext>
            </a:extLst>
          </p:cNvPr>
          <p:cNvSpPr/>
          <p:nvPr/>
        </p:nvSpPr>
        <p:spPr>
          <a:xfrm>
            <a:off x="7650292" y="3141750"/>
            <a:ext cx="1620305" cy="30610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AI</a:t>
            </a: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 原子能力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2B5B1F69-66F5-1815-F9CD-EE908A23AEFD}"/>
              </a:ext>
            </a:extLst>
          </p:cNvPr>
          <p:cNvSpPr/>
          <p:nvPr/>
        </p:nvSpPr>
        <p:spPr>
          <a:xfrm>
            <a:off x="9561572" y="3141750"/>
            <a:ext cx="1620305" cy="30610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AI</a:t>
            </a: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资源管理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CB0C0D4-623B-6481-35D3-FC0709C04150}"/>
              </a:ext>
            </a:extLst>
          </p:cNvPr>
          <p:cNvSpPr/>
          <p:nvPr/>
        </p:nvSpPr>
        <p:spPr>
          <a:xfrm>
            <a:off x="963662" y="3974982"/>
            <a:ext cx="1620305" cy="24256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RAG</a:t>
            </a: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028740E-B074-36AC-DEF0-10299783D4E0}"/>
              </a:ext>
            </a:extLst>
          </p:cNvPr>
          <p:cNvSpPr/>
          <p:nvPr/>
        </p:nvSpPr>
        <p:spPr>
          <a:xfrm>
            <a:off x="2737547" y="3974982"/>
            <a:ext cx="1620305" cy="24256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Prompt</a:t>
            </a: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 工程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42F471B-1650-AF4E-40CD-4E58F3B3CB16}"/>
              </a:ext>
            </a:extLst>
          </p:cNvPr>
          <p:cNvSpPr/>
          <p:nvPr/>
        </p:nvSpPr>
        <p:spPr>
          <a:xfrm>
            <a:off x="4461836" y="3974982"/>
            <a:ext cx="1620305" cy="24256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长短期记忆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66F38DD-4853-8B11-0334-64F92376BB8F}"/>
              </a:ext>
            </a:extLst>
          </p:cNvPr>
          <p:cNvSpPr/>
          <p:nvPr/>
        </p:nvSpPr>
        <p:spPr>
          <a:xfrm>
            <a:off x="963662" y="4292757"/>
            <a:ext cx="1620305" cy="24256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Function</a:t>
            </a: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 </a:t>
            </a:r>
            <a:r>
              <a:rPr kumimoji="1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Call</a:t>
            </a: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4FC6C4B-71E0-C016-B564-37325D48ADD8}"/>
              </a:ext>
            </a:extLst>
          </p:cNvPr>
          <p:cNvSpPr/>
          <p:nvPr/>
        </p:nvSpPr>
        <p:spPr>
          <a:xfrm>
            <a:off x="2737547" y="4292757"/>
            <a:ext cx="1620305" cy="24256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多模态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BD3A6C8-E79D-5C5F-369B-744958AAEED4}"/>
              </a:ext>
            </a:extLst>
          </p:cNvPr>
          <p:cNvSpPr/>
          <p:nvPr/>
        </p:nvSpPr>
        <p:spPr>
          <a:xfrm>
            <a:off x="4461836" y="4292757"/>
            <a:ext cx="1620305" cy="24256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深度思考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F6BE8A9-F1CE-80CD-62C9-E922FE619D33}"/>
              </a:ext>
            </a:extLst>
          </p:cNvPr>
          <p:cNvSpPr/>
          <p:nvPr/>
        </p:nvSpPr>
        <p:spPr>
          <a:xfrm>
            <a:off x="1019757" y="4848135"/>
            <a:ext cx="1336234" cy="24256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Continue</a:t>
            </a:r>
            <a:r>
              <a:rPr kumimoji="1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 </a:t>
            </a:r>
            <a:r>
              <a:rPr kumimoji="1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Train</a:t>
            </a:r>
            <a:endParaRPr kumimoji="1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2AC14D28-C53C-CC68-C806-A7C022E71ACC}"/>
              </a:ext>
            </a:extLst>
          </p:cNvPr>
          <p:cNvSpPr/>
          <p:nvPr/>
        </p:nvSpPr>
        <p:spPr>
          <a:xfrm>
            <a:off x="2457580" y="4843096"/>
            <a:ext cx="1197668" cy="24256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监督学习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1741CCA-AC8B-1558-462C-5BCA39C82C3F}"/>
              </a:ext>
            </a:extLst>
          </p:cNvPr>
          <p:cNvSpPr/>
          <p:nvPr/>
        </p:nvSpPr>
        <p:spPr>
          <a:xfrm>
            <a:off x="3790346" y="4843096"/>
            <a:ext cx="1055816" cy="24256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强化学习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6ED373BC-5E5B-5471-D195-ACEB4A0F49B3}"/>
              </a:ext>
            </a:extLst>
          </p:cNvPr>
          <p:cNvSpPr/>
          <p:nvPr/>
        </p:nvSpPr>
        <p:spPr>
          <a:xfrm>
            <a:off x="4981259" y="4843096"/>
            <a:ext cx="1001877" cy="24256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模型蒸馏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7A778577-CF56-B1B2-3183-72F3928F4438}"/>
              </a:ext>
            </a:extLst>
          </p:cNvPr>
          <p:cNvSpPr txBox="1"/>
          <p:nvPr/>
        </p:nvSpPr>
        <p:spPr>
          <a:xfrm>
            <a:off x="3030635" y="4554524"/>
            <a:ext cx="90405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rPr>
              <a:t>模型优化</a:t>
            </a:r>
          </a:p>
        </p:txBody>
      </p:sp>
      <p:sp>
        <p:nvSpPr>
          <p:cNvPr id="49" name="圆角矩形 164">
            <a:extLst>
              <a:ext uri="{FF2B5EF4-FFF2-40B4-BE49-F238E27FC236}">
                <a16:creationId xmlns:a16="http://schemas.microsoft.com/office/drawing/2014/main" id="{B9B22B45-74CC-CFA2-AF1F-F21E5F14114B}"/>
              </a:ext>
            </a:extLst>
          </p:cNvPr>
          <p:cNvSpPr/>
          <p:nvPr/>
        </p:nvSpPr>
        <p:spPr>
          <a:xfrm>
            <a:off x="6258119" y="3864955"/>
            <a:ext cx="1576031" cy="1321755"/>
          </a:xfrm>
          <a:prstGeom prst="roundRect">
            <a:avLst/>
          </a:prstGeom>
          <a:ln w="12700">
            <a:solidFill>
              <a:schemeClr val="accent1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D9FD06F-6E70-79A8-6F32-8616E266B616}"/>
              </a:ext>
            </a:extLst>
          </p:cNvPr>
          <p:cNvSpPr txBox="1"/>
          <p:nvPr/>
        </p:nvSpPr>
        <p:spPr>
          <a:xfrm>
            <a:off x="6567485" y="3737584"/>
            <a:ext cx="91152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rPr>
              <a:t>模型基座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59BFF840-6802-17F5-7A0D-6019ADE5C59A}"/>
              </a:ext>
            </a:extLst>
          </p:cNvPr>
          <p:cNvSpPr/>
          <p:nvPr/>
        </p:nvSpPr>
        <p:spPr>
          <a:xfrm>
            <a:off x="6457740" y="4041162"/>
            <a:ext cx="1197668" cy="24256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DeepSeek</a:t>
            </a: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8A39F718-DFCC-16B7-905B-7886A31B0525}"/>
              </a:ext>
            </a:extLst>
          </p:cNvPr>
          <p:cNvSpPr/>
          <p:nvPr/>
        </p:nvSpPr>
        <p:spPr>
          <a:xfrm>
            <a:off x="6457105" y="4400144"/>
            <a:ext cx="1197668" cy="24256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Doubao</a:t>
            </a: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F7A443DC-85B8-D746-D80B-EC7C6C1C5EFE}"/>
              </a:ext>
            </a:extLst>
          </p:cNvPr>
          <p:cNvSpPr/>
          <p:nvPr/>
        </p:nvSpPr>
        <p:spPr>
          <a:xfrm>
            <a:off x="6457317" y="4796142"/>
            <a:ext cx="1197668" cy="24256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……</a:t>
            </a: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BC36251A-7C94-32D1-84BD-14689EBFF228}"/>
              </a:ext>
            </a:extLst>
          </p:cNvPr>
          <p:cNvSpPr/>
          <p:nvPr/>
        </p:nvSpPr>
        <p:spPr>
          <a:xfrm>
            <a:off x="8206360" y="4068027"/>
            <a:ext cx="961200" cy="24256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数据清洗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52C0C3C0-D45A-4D48-09D4-28712D386731}"/>
              </a:ext>
            </a:extLst>
          </p:cNvPr>
          <p:cNvSpPr/>
          <p:nvPr/>
        </p:nvSpPr>
        <p:spPr>
          <a:xfrm>
            <a:off x="9304401" y="4065016"/>
            <a:ext cx="961200" cy="24256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数据标注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44AF400-AF75-B214-9905-AA4FABD5723D}"/>
              </a:ext>
            </a:extLst>
          </p:cNvPr>
          <p:cNvSpPr/>
          <p:nvPr/>
        </p:nvSpPr>
        <p:spPr>
          <a:xfrm>
            <a:off x="10386288" y="4065016"/>
            <a:ext cx="961200" cy="24256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数据增强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C5AA0433-919B-A2A4-D2D6-8328347FA4EE}"/>
              </a:ext>
            </a:extLst>
          </p:cNvPr>
          <p:cNvSpPr/>
          <p:nvPr/>
        </p:nvSpPr>
        <p:spPr>
          <a:xfrm>
            <a:off x="8212436" y="4470474"/>
            <a:ext cx="961200" cy="24256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模态理解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39824E6F-176D-2199-DD2A-EC23F3490868}"/>
              </a:ext>
            </a:extLst>
          </p:cNvPr>
          <p:cNvSpPr/>
          <p:nvPr/>
        </p:nvSpPr>
        <p:spPr>
          <a:xfrm>
            <a:off x="9307294" y="4470474"/>
            <a:ext cx="961200" cy="24256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文档提取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7EFC5610-5A87-502E-60A1-028DC9B7859B}"/>
              </a:ext>
            </a:extLst>
          </p:cNvPr>
          <p:cNvSpPr/>
          <p:nvPr/>
        </p:nvSpPr>
        <p:spPr>
          <a:xfrm>
            <a:off x="10401807" y="4469311"/>
            <a:ext cx="961200" cy="24256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文档总结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0A69A52F-ADB2-1770-8DE5-762A01C270AC}"/>
              </a:ext>
            </a:extLst>
          </p:cNvPr>
          <p:cNvSpPr/>
          <p:nvPr/>
        </p:nvSpPr>
        <p:spPr>
          <a:xfrm>
            <a:off x="8212436" y="4854792"/>
            <a:ext cx="961200" cy="24256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实体抽取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E05C5687-BD7C-C3BE-ECAC-7C6B8507A0B0}"/>
              </a:ext>
            </a:extLst>
          </p:cNvPr>
          <p:cNvSpPr/>
          <p:nvPr/>
        </p:nvSpPr>
        <p:spPr>
          <a:xfrm>
            <a:off x="9311476" y="4850549"/>
            <a:ext cx="961200" cy="24256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关系识别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6B34C011-1134-0713-0A4F-B2C5A26C2185}"/>
              </a:ext>
            </a:extLst>
          </p:cNvPr>
          <p:cNvSpPr/>
          <p:nvPr/>
        </p:nvSpPr>
        <p:spPr>
          <a:xfrm>
            <a:off x="10408697" y="4846516"/>
            <a:ext cx="961200" cy="24256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语义分解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1494D0E5-7C28-E057-FAD3-6C4DDBB853F2}"/>
              </a:ext>
            </a:extLst>
          </p:cNvPr>
          <p:cNvSpPr txBox="1"/>
          <p:nvPr/>
        </p:nvSpPr>
        <p:spPr>
          <a:xfrm>
            <a:off x="313911" y="1194024"/>
            <a:ext cx="4514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rPr>
              <a:t>AI</a:t>
            </a: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rPr>
              <a:t>应用与运营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3C446B08-A6A1-A631-8830-218D4D2F4E75}"/>
              </a:ext>
            </a:extLst>
          </p:cNvPr>
          <p:cNvSpPr/>
          <p:nvPr/>
        </p:nvSpPr>
        <p:spPr>
          <a:xfrm>
            <a:off x="756361" y="1079414"/>
            <a:ext cx="4754498" cy="16035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31268BB0-4778-D245-6994-05E1F61F4E42}"/>
              </a:ext>
            </a:extLst>
          </p:cNvPr>
          <p:cNvSpPr txBox="1"/>
          <p:nvPr/>
        </p:nvSpPr>
        <p:spPr>
          <a:xfrm>
            <a:off x="2385720" y="1087130"/>
            <a:ext cx="1897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rPr>
              <a:t>智能体交互界面（</a:t>
            </a:r>
            <a:r>
              <a:rPr kumimoji="1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rPr>
              <a:t>LUI</a:t>
            </a: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rPr>
              <a:t>）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28D210E4-1747-EFF8-C3EE-71725F28441B}"/>
              </a:ext>
            </a:extLst>
          </p:cNvPr>
          <p:cNvSpPr txBox="1"/>
          <p:nvPr/>
        </p:nvSpPr>
        <p:spPr>
          <a:xfrm>
            <a:off x="3289317" y="1412209"/>
            <a:ext cx="584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rPr>
              <a:t>知识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1B8D6883-038E-496C-6C5E-C15264FE998F}"/>
              </a:ext>
            </a:extLst>
          </p:cNvPr>
          <p:cNvSpPr txBox="1"/>
          <p:nvPr/>
        </p:nvSpPr>
        <p:spPr>
          <a:xfrm>
            <a:off x="1581490" y="1399852"/>
            <a:ext cx="611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rPr>
              <a:t>流程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A9BCD42-612A-0AD5-9AE8-FB1CC12CBF69}"/>
              </a:ext>
            </a:extLst>
          </p:cNvPr>
          <p:cNvSpPr txBox="1"/>
          <p:nvPr/>
        </p:nvSpPr>
        <p:spPr>
          <a:xfrm>
            <a:off x="4425942" y="1426592"/>
            <a:ext cx="611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rPr>
              <a:t>工具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AA8BD0E5-E6B5-391E-CEF0-FDE87D8530CE}"/>
              </a:ext>
            </a:extLst>
          </p:cNvPr>
          <p:cNvSpPr/>
          <p:nvPr/>
        </p:nvSpPr>
        <p:spPr>
          <a:xfrm>
            <a:off x="5657268" y="1076506"/>
            <a:ext cx="3307623" cy="16035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9377E911-9934-1370-3830-2D464A22ADDB}"/>
              </a:ext>
            </a:extLst>
          </p:cNvPr>
          <p:cNvSpPr/>
          <p:nvPr/>
        </p:nvSpPr>
        <p:spPr>
          <a:xfrm>
            <a:off x="9111300" y="1075937"/>
            <a:ext cx="2464815" cy="16035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C78C3FB2-A2F9-6FD6-2384-92A00EB05DF5}"/>
              </a:ext>
            </a:extLst>
          </p:cNvPr>
          <p:cNvSpPr txBox="1"/>
          <p:nvPr/>
        </p:nvSpPr>
        <p:spPr>
          <a:xfrm>
            <a:off x="6531467" y="1087130"/>
            <a:ext cx="1897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rPr>
              <a:t>图形交互界面（</a:t>
            </a:r>
            <a:r>
              <a:rPr kumimoji="1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rPr>
              <a:t>GUI</a:t>
            </a: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rPr>
              <a:t>）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CBDD0F3D-2A10-8C89-2475-F852B0869234}"/>
              </a:ext>
            </a:extLst>
          </p:cNvPr>
          <p:cNvSpPr txBox="1"/>
          <p:nvPr/>
        </p:nvSpPr>
        <p:spPr>
          <a:xfrm>
            <a:off x="9417552" y="1094577"/>
            <a:ext cx="1897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rPr>
              <a:t>运营平台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0C43B174-C91D-04FB-594B-B2CF595452A3}"/>
              </a:ext>
            </a:extLst>
          </p:cNvPr>
          <p:cNvSpPr/>
          <p:nvPr/>
        </p:nvSpPr>
        <p:spPr>
          <a:xfrm>
            <a:off x="9326129" y="1456877"/>
            <a:ext cx="923204" cy="30610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内容生成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7BE2369E-3239-6248-A693-C4D9A7A73835}"/>
              </a:ext>
            </a:extLst>
          </p:cNvPr>
          <p:cNvSpPr/>
          <p:nvPr/>
        </p:nvSpPr>
        <p:spPr>
          <a:xfrm>
            <a:off x="10483226" y="1458944"/>
            <a:ext cx="923204" cy="30610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用户洞察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A890DD4D-C220-052A-656A-DD93E7607D0A}"/>
              </a:ext>
            </a:extLst>
          </p:cNvPr>
          <p:cNvSpPr/>
          <p:nvPr/>
        </p:nvSpPr>
        <p:spPr>
          <a:xfrm>
            <a:off x="9326129" y="1847202"/>
            <a:ext cx="923204" cy="30610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活动管理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ADF9FC2B-5AC0-1F86-75A7-552F55DCFEFF}"/>
              </a:ext>
            </a:extLst>
          </p:cNvPr>
          <p:cNvSpPr/>
          <p:nvPr/>
        </p:nvSpPr>
        <p:spPr>
          <a:xfrm>
            <a:off x="10483226" y="1849054"/>
            <a:ext cx="923204" cy="30610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运营监控</a:t>
            </a: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9ED5DFD3-0C34-836F-B6C0-BFE05BBCB18D}"/>
              </a:ext>
            </a:extLst>
          </p:cNvPr>
          <p:cNvSpPr/>
          <p:nvPr/>
        </p:nvSpPr>
        <p:spPr>
          <a:xfrm>
            <a:off x="9329556" y="2256366"/>
            <a:ext cx="923204" cy="30610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效果优化</a:t>
            </a: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17A93E48-6A2F-F33A-D97C-1E40A8B348F3}"/>
              </a:ext>
            </a:extLst>
          </p:cNvPr>
          <p:cNvSpPr/>
          <p:nvPr/>
        </p:nvSpPr>
        <p:spPr>
          <a:xfrm>
            <a:off x="10480649" y="2256366"/>
            <a:ext cx="923204" cy="30610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AB</a:t>
            </a: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 赛马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7FADB39A-4D76-123B-C8F2-897E8374D421}"/>
              </a:ext>
            </a:extLst>
          </p:cNvPr>
          <p:cNvSpPr/>
          <p:nvPr/>
        </p:nvSpPr>
        <p:spPr>
          <a:xfrm>
            <a:off x="6053726" y="1458200"/>
            <a:ext cx="923204" cy="30610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智能推荐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1FCE2B2D-58FB-4ED8-7EAD-C78AF63A0BAC}"/>
              </a:ext>
            </a:extLst>
          </p:cNvPr>
          <p:cNvSpPr/>
          <p:nvPr/>
        </p:nvSpPr>
        <p:spPr>
          <a:xfrm>
            <a:off x="7664928" y="1453044"/>
            <a:ext cx="923204" cy="30610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智能搜索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343BCCB4-3D0F-B13B-9DE5-773981D58DAD}"/>
              </a:ext>
            </a:extLst>
          </p:cNvPr>
          <p:cNvSpPr/>
          <p:nvPr/>
        </p:nvSpPr>
        <p:spPr>
          <a:xfrm>
            <a:off x="5816566" y="1866069"/>
            <a:ext cx="1401634" cy="30610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千人千面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2C107DF9-D514-2A53-A9D6-80173DDA7230}"/>
              </a:ext>
            </a:extLst>
          </p:cNvPr>
          <p:cNvSpPr/>
          <p:nvPr/>
        </p:nvSpPr>
        <p:spPr>
          <a:xfrm>
            <a:off x="5816566" y="2271692"/>
            <a:ext cx="1401634" cy="30610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智能学习</a:t>
            </a: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0792BF29-B03E-1422-D25A-D4A97867784D}"/>
              </a:ext>
            </a:extLst>
          </p:cNvPr>
          <p:cNvSpPr/>
          <p:nvPr/>
        </p:nvSpPr>
        <p:spPr>
          <a:xfrm>
            <a:off x="7421151" y="1866540"/>
            <a:ext cx="1401634" cy="30610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意图识别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28AC666C-935E-3B29-4BE8-95F46244E09A}"/>
              </a:ext>
            </a:extLst>
          </p:cNvPr>
          <p:cNvSpPr/>
          <p:nvPr/>
        </p:nvSpPr>
        <p:spPr>
          <a:xfrm>
            <a:off x="7421151" y="2271692"/>
            <a:ext cx="1401634" cy="30610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LLM</a:t>
            </a: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 知识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EE7292BE-A699-D014-DC1F-71150A6038E0}"/>
              </a:ext>
            </a:extLst>
          </p:cNvPr>
          <p:cNvSpPr/>
          <p:nvPr/>
        </p:nvSpPr>
        <p:spPr>
          <a:xfrm>
            <a:off x="924126" y="1775858"/>
            <a:ext cx="923204" cy="30610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卡片规范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F86FA820-4FEE-135F-0346-980132033987}"/>
              </a:ext>
            </a:extLst>
          </p:cNvPr>
          <p:cNvSpPr/>
          <p:nvPr/>
        </p:nvSpPr>
        <p:spPr>
          <a:xfrm>
            <a:off x="914552" y="2183810"/>
            <a:ext cx="923204" cy="30610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自动规划</a:t>
            </a: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CBFFA7E8-0FB2-5916-057B-8E0BE0BED2EA}"/>
              </a:ext>
            </a:extLst>
          </p:cNvPr>
          <p:cNvSpPr/>
          <p:nvPr/>
        </p:nvSpPr>
        <p:spPr>
          <a:xfrm>
            <a:off x="1911674" y="1768130"/>
            <a:ext cx="923204" cy="30610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关怀陪伴</a:t>
            </a: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02EB28C3-568E-6985-7933-9BFAAB6F0C0B}"/>
              </a:ext>
            </a:extLst>
          </p:cNvPr>
          <p:cNvSpPr/>
          <p:nvPr/>
        </p:nvSpPr>
        <p:spPr>
          <a:xfrm>
            <a:off x="1917686" y="2187404"/>
            <a:ext cx="923204" cy="30610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思维引导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1239CEAC-C6C9-B3B0-CD77-14E8CCA2C229}"/>
              </a:ext>
            </a:extLst>
          </p:cNvPr>
          <p:cNvSpPr/>
          <p:nvPr/>
        </p:nvSpPr>
        <p:spPr>
          <a:xfrm>
            <a:off x="3082201" y="1768130"/>
            <a:ext cx="923204" cy="30610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高频</a:t>
            </a:r>
            <a:r>
              <a:rPr kumimoji="1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FAQ</a:t>
            </a: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EBF21805-B961-6646-068D-1729AD6AF854}"/>
              </a:ext>
            </a:extLst>
          </p:cNvPr>
          <p:cNvSpPr/>
          <p:nvPr/>
        </p:nvSpPr>
        <p:spPr>
          <a:xfrm>
            <a:off x="3080421" y="2177294"/>
            <a:ext cx="923204" cy="30610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世界知识</a:t>
            </a: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0B5C19D3-8896-40B1-5B66-3E07B8F61A4C}"/>
              </a:ext>
            </a:extLst>
          </p:cNvPr>
          <p:cNvSpPr/>
          <p:nvPr/>
        </p:nvSpPr>
        <p:spPr>
          <a:xfrm>
            <a:off x="4244112" y="1768076"/>
            <a:ext cx="923204" cy="30610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心智培养</a:t>
            </a: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45C278B7-B92D-3DA1-6759-9EA371916E65}"/>
              </a:ext>
            </a:extLst>
          </p:cNvPr>
          <p:cNvSpPr/>
          <p:nvPr/>
        </p:nvSpPr>
        <p:spPr>
          <a:xfrm>
            <a:off x="4241888" y="2165793"/>
            <a:ext cx="923204" cy="30610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/>
              </a:rPr>
              <a:t>便捷操作</a:t>
            </a:r>
          </a:p>
        </p:txBody>
      </p:sp>
    </p:spTree>
    <p:extLst>
      <p:ext uri="{BB962C8B-B14F-4D97-AF65-F5344CB8AC3E}">
        <p14:creationId xmlns:p14="http://schemas.microsoft.com/office/powerpoint/2010/main" val="20522752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235" hasCustomPrompt="1"/>
          </p:nvPr>
        </p:nvSpPr>
        <p:spPr>
          <a:xfrm>
            <a:off x="482600" y="310030"/>
            <a:ext cx="9208875" cy="47148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r>
              <a:rPr lang="zh-CN" altLang="en-US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交互式推荐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引擎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驱动的</a:t>
            </a:r>
            <a:r>
              <a:rPr lang="en-US" sz="2400" b="0" i="0" u="none" strike="noStrike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运营</a:t>
            </a:r>
            <a:r>
              <a:rPr lang="zh-CN" altLang="en-US" sz="2400" b="0" i="0" u="none" strike="noStrike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总览</a:t>
            </a:r>
            <a:endParaRPr lang="en-US" sz="2400" b="0" i="0" u="none" strike="noStrike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558314" y="4952140"/>
            <a:ext cx="2562650" cy="102952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1E5FF">
                  <a:alpha val="19000"/>
                </a:srgbClr>
              </a:gs>
              <a:gs pos="89000">
                <a:schemeClr val="accent1">
                  <a:lumMod val="20000"/>
                  <a:lumOff val="80000"/>
                  <a:alpha val="45000"/>
                </a:schemeClr>
              </a:gs>
            </a:gsLst>
            <a:lin ang="5400000" scaled="1"/>
          </a:gradFill>
          <a:ln w="6350">
            <a:solidFill>
              <a:schemeClr val="accent1">
                <a:lumMod val="20000"/>
                <a:lumOff val="80000"/>
                <a:alpha val="70000"/>
              </a:schemeClr>
            </a:solidFill>
          </a:ln>
          <a:effectLst>
            <a:outerShdw blurRad="152400" sx="102000" sy="102000" algn="ctr" rotWithShape="0">
              <a:schemeClr val="accent1">
                <a:lumMod val="60000"/>
                <a:lumOff val="4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kern="1200">
                <a:solidFill>
                  <a:schemeClr val="tx1"/>
                </a:solidFill>
                <a:ea typeface="FZLanTingHeiS-R-GB" panose="02000500000000000000" pitchFamily="2" charset="-122"/>
                <a:sym typeface="微软雅黑"/>
              </a:rPr>
              <a:t>将智能推荐</a:t>
            </a:r>
            <a:endParaRPr lang="en-US" kern="1200" dirty="0">
              <a:solidFill>
                <a:schemeClr val="tx1"/>
              </a:solidFill>
              <a:ea typeface="FZLanTingHeiS-R-GB" panose="02000500000000000000" pitchFamily="2" charset="-122"/>
            </a:endParaRPr>
          </a:p>
          <a:p>
            <a:pPr algn="ctr"/>
            <a:r>
              <a:rPr lang="en-US" kern="1200">
                <a:solidFill>
                  <a:schemeClr val="tx1"/>
                </a:solidFill>
                <a:ea typeface="FZLanTingHeiS-R-GB" panose="02000500000000000000" pitchFamily="2" charset="-122"/>
                <a:sym typeface="微软雅黑"/>
              </a:rPr>
              <a:t>算法服务API接入到线下场景</a:t>
            </a:r>
            <a:endParaRPr lang="en-US" kern="1200" dirty="0">
              <a:solidFill>
                <a:schemeClr val="tx1"/>
              </a:solidFill>
              <a:ea typeface="FZLanTingHeiS-R-GB" panose="02000500000000000000" pitchFamily="2" charset="-122"/>
              <a:sym typeface="微软雅黑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558314" y="1364231"/>
            <a:ext cx="2562650" cy="102952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1E5FF">
                  <a:alpha val="19000"/>
                </a:srgbClr>
              </a:gs>
              <a:gs pos="89000">
                <a:schemeClr val="accent1">
                  <a:lumMod val="20000"/>
                  <a:lumOff val="80000"/>
                  <a:alpha val="45000"/>
                </a:schemeClr>
              </a:gs>
            </a:gsLst>
            <a:lin ang="5400000" scaled="1"/>
          </a:gradFill>
          <a:ln w="6350">
            <a:solidFill>
              <a:schemeClr val="accent1">
                <a:lumMod val="20000"/>
                <a:lumOff val="80000"/>
                <a:alpha val="70000"/>
              </a:schemeClr>
            </a:solidFill>
          </a:ln>
          <a:effectLst>
            <a:outerShdw blurRad="152400" sx="102000" sy="102000" algn="ctr" rotWithShape="0">
              <a:schemeClr val="accent1">
                <a:lumMod val="60000"/>
                <a:lumOff val="4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kern="1200">
                <a:solidFill>
                  <a:schemeClr val="tx1"/>
                </a:solidFill>
                <a:ea typeface="FZLanTingHeiS-R-GB" panose="02000500000000000000" pitchFamily="2" charset="-122"/>
                <a:sym typeface="微软雅黑"/>
              </a:rPr>
              <a:t>用户主动搜索场景下的</a:t>
            </a:r>
            <a:endParaRPr lang="en-US" kern="1200">
              <a:solidFill>
                <a:schemeClr val="tx1"/>
              </a:solidFill>
              <a:ea typeface="FZLanTingHeiS-R-GB" panose="02000500000000000000" pitchFamily="2" charset="-122"/>
            </a:endParaRPr>
          </a:p>
          <a:p>
            <a:pPr algn="ctr"/>
            <a:r>
              <a:rPr lang="en-US" kern="1200">
                <a:solidFill>
                  <a:schemeClr val="tx1"/>
                </a:solidFill>
                <a:ea typeface="FZLanTingHeiS-R-GB" panose="02000500000000000000" pitchFamily="2" charset="-122"/>
                <a:sym typeface="微软雅黑"/>
              </a:rPr>
              <a:t>智能推荐</a:t>
            </a:r>
          </a:p>
        </p:txBody>
      </p:sp>
      <p:sp>
        <p:nvSpPr>
          <p:cNvPr id="5" name="AutoShape 5"/>
          <p:cNvSpPr/>
          <p:nvPr/>
        </p:nvSpPr>
        <p:spPr>
          <a:xfrm>
            <a:off x="558314" y="2545660"/>
            <a:ext cx="2562650" cy="102952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1E5FF">
                  <a:alpha val="19000"/>
                </a:srgbClr>
              </a:gs>
              <a:gs pos="89000">
                <a:schemeClr val="accent1">
                  <a:lumMod val="20000"/>
                  <a:lumOff val="80000"/>
                  <a:alpha val="45000"/>
                </a:schemeClr>
              </a:gs>
            </a:gsLst>
            <a:lin ang="5400000" scaled="1"/>
          </a:gradFill>
          <a:ln w="6350">
            <a:solidFill>
              <a:schemeClr val="accent1">
                <a:lumMod val="20000"/>
                <a:lumOff val="80000"/>
                <a:alpha val="70000"/>
              </a:schemeClr>
            </a:solidFill>
          </a:ln>
          <a:effectLst>
            <a:outerShdw blurRad="152400" sx="102000" sy="102000" algn="ctr" rotWithShape="0">
              <a:schemeClr val="accent1">
                <a:lumMod val="60000"/>
                <a:lumOff val="4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kern="1200">
                <a:solidFill>
                  <a:schemeClr val="tx1"/>
                </a:solidFill>
                <a:ea typeface="FZLanTingHeiS-R-GB" panose="02000500000000000000" pitchFamily="2" charset="-122"/>
                <a:sym typeface="微软雅黑"/>
              </a:rPr>
              <a:t>基于客户意图+个性化PUSH+搜推联动运营</a:t>
            </a:r>
            <a:endParaRPr lang="en-US" kern="1200">
              <a:solidFill>
                <a:schemeClr val="tx1"/>
              </a:solidFill>
              <a:ea typeface="FZLanTingHeiS-R-GB" panose="02000500000000000000" pitchFamily="2" charset="-122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558314" y="3748900"/>
            <a:ext cx="2562650" cy="102952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1E5FF">
                  <a:alpha val="19000"/>
                </a:srgbClr>
              </a:gs>
              <a:gs pos="89000">
                <a:schemeClr val="accent1">
                  <a:lumMod val="20000"/>
                  <a:lumOff val="80000"/>
                  <a:alpha val="45000"/>
                </a:schemeClr>
              </a:gs>
            </a:gsLst>
            <a:lin ang="5400000" scaled="1"/>
          </a:gradFill>
          <a:ln w="6350">
            <a:solidFill>
              <a:schemeClr val="accent1">
                <a:lumMod val="20000"/>
                <a:lumOff val="80000"/>
                <a:alpha val="70000"/>
              </a:schemeClr>
            </a:solidFill>
          </a:ln>
          <a:effectLst>
            <a:outerShdw blurRad="152400" sx="102000" sy="102000" algn="ctr" rotWithShape="0">
              <a:schemeClr val="accent1">
                <a:lumMod val="60000"/>
                <a:lumOff val="4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kern="1200">
                <a:solidFill>
                  <a:schemeClr val="tx1"/>
                </a:solidFill>
                <a:ea typeface="FZLanTingHeiS-R-GB" panose="02000500000000000000" pitchFamily="2" charset="-122"/>
                <a:sym typeface="微软雅黑"/>
              </a:rPr>
              <a:t>算法驱动线上资源位</a:t>
            </a:r>
            <a:endParaRPr lang="en-US" kern="1200">
              <a:solidFill>
                <a:schemeClr val="tx1"/>
              </a:solidFill>
              <a:ea typeface="FZLanTingHeiS-R-GB" panose="02000500000000000000" pitchFamily="2" charset="-122"/>
            </a:endParaRPr>
          </a:p>
          <a:p>
            <a:pPr algn="ctr"/>
            <a:r>
              <a:rPr lang="en-US" kern="1200">
                <a:solidFill>
                  <a:schemeClr val="tx1"/>
                </a:solidFill>
                <a:ea typeface="FZLanTingHeiS-R-GB" panose="02000500000000000000" pitchFamily="2" charset="-122"/>
                <a:sym typeface="微软雅黑"/>
              </a:rPr>
              <a:t>运营与变现</a:t>
            </a:r>
          </a:p>
        </p:txBody>
      </p:sp>
      <p:sp>
        <p:nvSpPr>
          <p:cNvPr id="8" name="AutoShape 8"/>
          <p:cNvSpPr/>
          <p:nvPr/>
        </p:nvSpPr>
        <p:spPr>
          <a:xfrm>
            <a:off x="3715843" y="972642"/>
            <a:ext cx="7868500" cy="5294201"/>
          </a:xfrm>
          <a:prstGeom prst="roundRect">
            <a:avLst>
              <a:gd name="adj" fmla="val 3246"/>
            </a:avLst>
          </a:prstGeom>
          <a:noFill/>
          <a:ln w="12700" cap="flat">
            <a:solidFill>
              <a:srgbClr val="BFBFBF">
                <a:alpha val="100000"/>
              </a:srgbClr>
            </a:solidFill>
            <a:prstDash val="dash"/>
          </a:ln>
        </p:spPr>
        <p:txBody>
          <a:bodyPr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Arial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3715844" y="1200336"/>
            <a:ext cx="7868499" cy="34890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zh-CN" altLang="en-US" sz="1800" b="1" dirty="0">
                <a:solidFill>
                  <a:srgbClr val="166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交互式推荐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等线"/>
                <a:sym typeface="等线"/>
              </a:rPr>
              <a:t>引擎将推动银行零售客户运营三大转型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1664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Arial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4149556" y="2194181"/>
            <a:ext cx="2880000" cy="646331"/>
          </a:xfrm>
          <a:prstGeom prst="rect">
            <a:avLst/>
          </a:prstGeom>
          <a:gradFill>
            <a:gsLst>
              <a:gs pos="0">
                <a:srgbClr val="D1E5FF">
                  <a:alpha val="19000"/>
                </a:srgbClr>
              </a:gs>
              <a:gs pos="89000">
                <a:schemeClr val="accent1">
                  <a:lumMod val="20000"/>
                  <a:lumOff val="80000"/>
                  <a:alpha val="45000"/>
                </a:schemeClr>
              </a:gs>
            </a:gsLst>
            <a:lin ang="5400000" scaled="1"/>
          </a:gradFill>
          <a:ln w="6350">
            <a:solidFill>
              <a:schemeClr val="accent1">
                <a:lumMod val="20000"/>
                <a:lumOff val="80000"/>
                <a:alpha val="70000"/>
              </a:schemeClr>
            </a:solidFill>
          </a:ln>
          <a:effectLst>
            <a:outerShdw blurRad="152400" sx="102000" sy="102000" algn="ctr" rotWithShape="0">
              <a:schemeClr val="accent1">
                <a:lumMod val="60000"/>
                <a:lumOff val="4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kern="1200" dirty="0" err="1">
                <a:solidFill>
                  <a:srgbClr val="2B6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/>
              </a:rPr>
              <a:t>基于数千条策略规则驱动运营</a:t>
            </a:r>
            <a:endParaRPr lang="en-US" kern="1200" dirty="0">
              <a:solidFill>
                <a:srgbClr val="2B68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AutoShape 12"/>
          <p:cNvSpPr/>
          <p:nvPr/>
        </p:nvSpPr>
        <p:spPr>
          <a:xfrm>
            <a:off x="8127776" y="2160781"/>
            <a:ext cx="2880000" cy="646331"/>
          </a:xfrm>
          <a:prstGeom prst="rect">
            <a:avLst/>
          </a:prstGeom>
          <a:gradFill>
            <a:gsLst>
              <a:gs pos="0">
                <a:srgbClr val="D1E5FF">
                  <a:alpha val="19000"/>
                </a:srgbClr>
              </a:gs>
              <a:gs pos="89000">
                <a:schemeClr val="accent1">
                  <a:lumMod val="20000"/>
                  <a:lumOff val="80000"/>
                  <a:alpha val="45000"/>
                </a:schemeClr>
              </a:gs>
            </a:gsLst>
            <a:lin ang="5400000" scaled="1"/>
          </a:gradFill>
          <a:ln w="6350">
            <a:solidFill>
              <a:schemeClr val="accent1">
                <a:lumMod val="20000"/>
                <a:lumOff val="80000"/>
                <a:alpha val="70000"/>
              </a:schemeClr>
            </a:solidFill>
          </a:ln>
          <a:effectLst>
            <a:outerShdw blurRad="152400" sx="102000" sy="102000" algn="ctr" rotWithShape="0">
              <a:schemeClr val="accent1">
                <a:lumMod val="60000"/>
                <a:lumOff val="4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kern="1200" dirty="0" err="1">
                <a:solidFill>
                  <a:srgbClr val="2B6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/>
              </a:rPr>
              <a:t>大类场景运营的算法驱动优化</a:t>
            </a:r>
            <a:endParaRPr lang="en-US" kern="1200" dirty="0">
              <a:solidFill>
                <a:srgbClr val="2B68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AutoShape 14"/>
          <p:cNvSpPr/>
          <p:nvPr/>
        </p:nvSpPr>
        <p:spPr>
          <a:xfrm>
            <a:off x="4149556" y="3442356"/>
            <a:ext cx="2880000" cy="646331"/>
          </a:xfrm>
          <a:prstGeom prst="rect">
            <a:avLst/>
          </a:prstGeom>
          <a:gradFill>
            <a:gsLst>
              <a:gs pos="0">
                <a:srgbClr val="D1E5FF">
                  <a:alpha val="19000"/>
                </a:srgbClr>
              </a:gs>
              <a:gs pos="89000">
                <a:schemeClr val="accent1">
                  <a:lumMod val="20000"/>
                  <a:lumOff val="80000"/>
                  <a:alpha val="45000"/>
                </a:schemeClr>
              </a:gs>
            </a:gsLst>
            <a:lin ang="5400000" scaled="1"/>
          </a:gradFill>
          <a:ln w="6350">
            <a:solidFill>
              <a:schemeClr val="accent1">
                <a:lumMod val="20000"/>
                <a:lumOff val="80000"/>
                <a:alpha val="70000"/>
              </a:schemeClr>
            </a:solidFill>
          </a:ln>
          <a:effectLst>
            <a:outerShdw blurRad="152400" sx="102000" sy="102000" algn="ctr" rotWithShape="0">
              <a:schemeClr val="accent1">
                <a:lumMod val="60000"/>
                <a:lumOff val="4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kern="1200" dirty="0" err="1">
                <a:solidFill>
                  <a:srgbClr val="2B6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/>
              </a:rPr>
              <a:t>以活动为主的运营方式</a:t>
            </a:r>
            <a:endParaRPr lang="en-US" kern="1200" dirty="0">
              <a:solidFill>
                <a:srgbClr val="2B68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等线"/>
            </a:endParaRPr>
          </a:p>
        </p:txBody>
      </p:sp>
      <p:sp>
        <p:nvSpPr>
          <p:cNvPr id="15" name="AutoShape 15"/>
          <p:cNvSpPr/>
          <p:nvPr/>
        </p:nvSpPr>
        <p:spPr>
          <a:xfrm>
            <a:off x="8116127" y="3371952"/>
            <a:ext cx="2880000" cy="646331"/>
          </a:xfrm>
          <a:prstGeom prst="rect">
            <a:avLst/>
          </a:prstGeom>
          <a:gradFill>
            <a:gsLst>
              <a:gs pos="0">
                <a:srgbClr val="D1E5FF">
                  <a:alpha val="19000"/>
                </a:srgbClr>
              </a:gs>
              <a:gs pos="89000">
                <a:schemeClr val="accent1">
                  <a:lumMod val="20000"/>
                  <a:lumOff val="80000"/>
                  <a:alpha val="45000"/>
                </a:schemeClr>
              </a:gs>
            </a:gsLst>
            <a:lin ang="5400000" scaled="1"/>
          </a:gradFill>
          <a:ln w="6350">
            <a:solidFill>
              <a:schemeClr val="accent1">
                <a:lumMod val="20000"/>
                <a:lumOff val="80000"/>
                <a:alpha val="70000"/>
              </a:schemeClr>
            </a:solidFill>
          </a:ln>
          <a:effectLst>
            <a:outerShdw blurRad="152400" sx="102000" sy="102000" algn="ctr" rotWithShape="0">
              <a:schemeClr val="accent1">
                <a:lumMod val="60000"/>
                <a:lumOff val="4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kern="1200" dirty="0" err="1">
                <a:solidFill>
                  <a:srgbClr val="2B6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/>
              </a:rPr>
              <a:t>产品库+活动库+资讯库+商品库建设与结合算法的综合运用</a:t>
            </a:r>
            <a:endParaRPr lang="en-US" kern="1200" dirty="0">
              <a:solidFill>
                <a:srgbClr val="2B68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AutoShape 17"/>
          <p:cNvSpPr/>
          <p:nvPr/>
        </p:nvSpPr>
        <p:spPr>
          <a:xfrm>
            <a:off x="4149555" y="4666407"/>
            <a:ext cx="2880000" cy="646331"/>
          </a:xfrm>
          <a:prstGeom prst="rect">
            <a:avLst/>
          </a:prstGeom>
          <a:gradFill>
            <a:gsLst>
              <a:gs pos="0">
                <a:srgbClr val="D1E5FF">
                  <a:alpha val="19000"/>
                </a:srgbClr>
              </a:gs>
              <a:gs pos="89000">
                <a:schemeClr val="accent1">
                  <a:lumMod val="20000"/>
                  <a:lumOff val="80000"/>
                  <a:alpha val="45000"/>
                </a:schemeClr>
              </a:gs>
            </a:gsLst>
            <a:lin ang="5400000" scaled="1"/>
          </a:gradFill>
          <a:ln w="6350">
            <a:solidFill>
              <a:schemeClr val="accent1">
                <a:lumMod val="20000"/>
                <a:lumOff val="80000"/>
                <a:alpha val="70000"/>
              </a:schemeClr>
            </a:solidFill>
          </a:ln>
          <a:effectLst>
            <a:outerShdw blurRad="152400" sx="102000" sy="102000" algn="ctr" rotWithShape="0">
              <a:schemeClr val="accent1">
                <a:lumMod val="60000"/>
                <a:lumOff val="4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kern="1200">
                <a:solidFill>
                  <a:srgbClr val="2B6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/>
              </a:rPr>
              <a:t>大零售</a:t>
            </a:r>
            <a:r>
              <a:rPr lang="en-US" kern="1200" dirty="0">
                <a:solidFill>
                  <a:srgbClr val="2B6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/>
              </a:rPr>
              <a:t> </a:t>
            </a:r>
            <a:r>
              <a:rPr lang="en-US" kern="1200">
                <a:solidFill>
                  <a:srgbClr val="2B6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/>
              </a:rPr>
              <a:t>/ </a:t>
            </a:r>
            <a:r>
              <a:rPr lang="en-US" kern="1200" err="1">
                <a:solidFill>
                  <a:srgbClr val="2B6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/>
              </a:rPr>
              <a:t>跨部门构建以客群为</a:t>
            </a:r>
            <a:r>
              <a:rPr lang="zh-CN" altLang="en-US" kern="1200">
                <a:solidFill>
                  <a:srgbClr val="2B6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/>
              </a:rPr>
              <a:t>中心</a:t>
            </a:r>
            <a:r>
              <a:rPr lang="en-US" kern="1200">
                <a:solidFill>
                  <a:srgbClr val="2B6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/>
              </a:rPr>
              <a:t>的运营协同</a:t>
            </a:r>
            <a:endParaRPr lang="en-US" kern="1200" dirty="0">
              <a:solidFill>
                <a:srgbClr val="2B68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AutoShape 18"/>
          <p:cNvSpPr/>
          <p:nvPr/>
        </p:nvSpPr>
        <p:spPr>
          <a:xfrm>
            <a:off x="8111274" y="4660067"/>
            <a:ext cx="2880000" cy="646331"/>
          </a:xfrm>
          <a:prstGeom prst="rect">
            <a:avLst/>
          </a:prstGeom>
          <a:gradFill>
            <a:gsLst>
              <a:gs pos="0">
                <a:srgbClr val="D1E5FF">
                  <a:alpha val="19000"/>
                </a:srgbClr>
              </a:gs>
              <a:gs pos="89000">
                <a:schemeClr val="accent1">
                  <a:lumMod val="20000"/>
                  <a:lumOff val="80000"/>
                  <a:alpha val="45000"/>
                </a:schemeClr>
              </a:gs>
            </a:gsLst>
            <a:lin ang="5400000" scaled="1"/>
          </a:gradFill>
          <a:ln w="6350">
            <a:solidFill>
              <a:schemeClr val="accent1">
                <a:lumMod val="20000"/>
                <a:lumOff val="80000"/>
                <a:alpha val="70000"/>
              </a:schemeClr>
            </a:solidFill>
          </a:ln>
          <a:effectLst>
            <a:outerShdw blurRad="152400" sx="102000" sy="102000" algn="ctr" rotWithShape="0">
              <a:schemeClr val="accent1">
                <a:lumMod val="60000"/>
                <a:lumOff val="4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kern="1200" dirty="0" err="1">
                <a:solidFill>
                  <a:srgbClr val="2B6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/>
              </a:rPr>
              <a:t>以客户意图</a:t>
            </a:r>
            <a:r>
              <a:rPr lang="en-US" kern="1200" dirty="0">
                <a:solidFill>
                  <a:srgbClr val="2B6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/>
              </a:rPr>
              <a:t>/</a:t>
            </a:r>
            <a:r>
              <a:rPr lang="en-US" kern="1200" dirty="0" err="1">
                <a:solidFill>
                  <a:srgbClr val="2B6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/>
              </a:rPr>
              <a:t>需求精准识别，构建MAU+AUM+LUM双增长</a:t>
            </a:r>
            <a:endParaRPr lang="en-US" kern="1200" dirty="0">
              <a:solidFill>
                <a:srgbClr val="2B68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DB45641-A06F-2708-34FD-FC85056D59C1}"/>
              </a:ext>
            </a:extLst>
          </p:cNvPr>
          <p:cNvGrpSpPr/>
          <p:nvPr/>
        </p:nvGrpSpPr>
        <p:grpSpPr>
          <a:xfrm>
            <a:off x="3191882" y="3371952"/>
            <a:ext cx="453043" cy="614097"/>
            <a:chOff x="17106900" y="-317505"/>
            <a:chExt cx="1593458" cy="2159924"/>
          </a:xfrm>
        </p:grpSpPr>
        <p:sp>
          <p:nvSpPr>
            <p:cNvPr id="20" name="任意多边形: 形状 158">
              <a:extLst>
                <a:ext uri="{FF2B5EF4-FFF2-40B4-BE49-F238E27FC236}">
                  <a16:creationId xmlns:a16="http://schemas.microsoft.com/office/drawing/2014/main" id="{7AEACEF4-94D3-FAFD-1CE0-089971C08FF8}"/>
                </a:ext>
              </a:extLst>
            </p:cNvPr>
            <p:cNvSpPr/>
            <p:nvPr/>
          </p:nvSpPr>
          <p:spPr>
            <a:xfrm>
              <a:off x="17824058" y="-56693"/>
              <a:ext cx="876300" cy="1638300"/>
            </a:xfrm>
            <a:custGeom>
              <a:avLst/>
              <a:gdLst>
                <a:gd name="connsiteX0" fmla="*/ 0 w 876300"/>
                <a:gd name="connsiteY0" fmla="*/ 0 h 1638300"/>
                <a:gd name="connsiteX1" fmla="*/ 419100 w 876300"/>
                <a:gd name="connsiteY1" fmla="*/ 0 h 1638300"/>
                <a:gd name="connsiteX2" fmla="*/ 876300 w 876300"/>
                <a:gd name="connsiteY2" fmla="*/ 838200 h 1638300"/>
                <a:gd name="connsiteX3" fmla="*/ 419100 w 876300"/>
                <a:gd name="connsiteY3" fmla="*/ 1638300 h 1638300"/>
                <a:gd name="connsiteX4" fmla="*/ 76200 w 876300"/>
                <a:gd name="connsiteY4" fmla="*/ 1638300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300" h="1638300">
                  <a:moveTo>
                    <a:pt x="0" y="0"/>
                  </a:moveTo>
                  <a:lnTo>
                    <a:pt x="419100" y="0"/>
                  </a:lnTo>
                  <a:lnTo>
                    <a:pt x="876300" y="838200"/>
                  </a:lnTo>
                  <a:lnTo>
                    <a:pt x="419100" y="1638300"/>
                  </a:lnTo>
                  <a:lnTo>
                    <a:pt x="76200" y="1638300"/>
                  </a:lnTo>
                </a:path>
              </a:pathLst>
            </a:custGeom>
            <a:gradFill flip="none" rotWithShape="1">
              <a:gsLst>
                <a:gs pos="0">
                  <a:schemeClr val="accent1">
                    <a:alpha val="38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0800000" scaled="1"/>
              <a:tileRect/>
            </a:gradFill>
            <a:ln w="6350" cap="flat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" name="任意多边形: 形状 159">
              <a:extLst>
                <a:ext uri="{FF2B5EF4-FFF2-40B4-BE49-F238E27FC236}">
                  <a16:creationId xmlns:a16="http://schemas.microsoft.com/office/drawing/2014/main" id="{88506834-00AC-7C2C-DEC8-74EEE3D86B8C}"/>
                </a:ext>
              </a:extLst>
            </p:cNvPr>
            <p:cNvSpPr/>
            <p:nvPr/>
          </p:nvSpPr>
          <p:spPr>
            <a:xfrm>
              <a:off x="17106900" y="-317505"/>
              <a:ext cx="1155308" cy="2159924"/>
            </a:xfrm>
            <a:custGeom>
              <a:avLst/>
              <a:gdLst>
                <a:gd name="connsiteX0" fmla="*/ 0 w 876300"/>
                <a:gd name="connsiteY0" fmla="*/ 0 h 1638300"/>
                <a:gd name="connsiteX1" fmla="*/ 419100 w 876300"/>
                <a:gd name="connsiteY1" fmla="*/ 0 h 1638300"/>
                <a:gd name="connsiteX2" fmla="*/ 876300 w 876300"/>
                <a:gd name="connsiteY2" fmla="*/ 838200 h 1638300"/>
                <a:gd name="connsiteX3" fmla="*/ 419100 w 876300"/>
                <a:gd name="connsiteY3" fmla="*/ 1638300 h 1638300"/>
                <a:gd name="connsiteX4" fmla="*/ 76200 w 876300"/>
                <a:gd name="connsiteY4" fmla="*/ 1638300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300" h="1638300">
                  <a:moveTo>
                    <a:pt x="0" y="0"/>
                  </a:moveTo>
                  <a:lnTo>
                    <a:pt x="419100" y="0"/>
                  </a:lnTo>
                  <a:lnTo>
                    <a:pt x="876300" y="838200"/>
                  </a:lnTo>
                  <a:lnTo>
                    <a:pt x="419100" y="1638300"/>
                  </a:lnTo>
                  <a:lnTo>
                    <a:pt x="76200" y="1638300"/>
                  </a:lnTo>
                </a:path>
              </a:pathLst>
            </a:custGeom>
            <a:gradFill flip="none" rotWithShape="1">
              <a:gsLst>
                <a:gs pos="30000">
                  <a:schemeClr val="accent1">
                    <a:alpha val="9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0800000" scaled="1"/>
              <a:tileRect/>
            </a:gradFill>
            <a:ln w="3175" cap="flat">
              <a:gradFill flip="none" rotWithShape="1">
                <a:gsLst>
                  <a:gs pos="36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2" name="左箭头 1">
            <a:extLst>
              <a:ext uri="{FF2B5EF4-FFF2-40B4-BE49-F238E27FC236}">
                <a16:creationId xmlns:a16="http://schemas.microsoft.com/office/drawing/2014/main" id="{C492ADFC-5ECF-9A3C-2A79-E163376E7628}"/>
              </a:ext>
            </a:extLst>
          </p:cNvPr>
          <p:cNvSpPr/>
          <p:nvPr/>
        </p:nvSpPr>
        <p:spPr>
          <a:xfrm flipH="1">
            <a:off x="7312528" y="2327358"/>
            <a:ext cx="570461" cy="370736"/>
          </a:xfrm>
          <a:custGeom>
            <a:avLst/>
            <a:gdLst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524164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524164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524164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524164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524164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524164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524164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524164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524164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431800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431800 h 2096654"/>
              <a:gd name="connsiteX4" fmla="*/ 3143643 w 3152879"/>
              <a:gd name="connsiteY4" fmla="*/ 1729509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2879" h="2096654">
                <a:moveTo>
                  <a:pt x="0" y="1048327"/>
                </a:moveTo>
                <a:lnTo>
                  <a:pt x="949658" y="0"/>
                </a:lnTo>
                <a:lnTo>
                  <a:pt x="949658" y="524164"/>
                </a:lnTo>
                <a:cubicBezTo>
                  <a:pt x="1721010" y="644237"/>
                  <a:pt x="2252218" y="607291"/>
                  <a:pt x="3152879" y="431800"/>
                </a:cubicBezTo>
                <a:cubicBezTo>
                  <a:pt x="3149800" y="864370"/>
                  <a:pt x="3146722" y="1296939"/>
                  <a:pt x="3143643" y="1729509"/>
                </a:cubicBezTo>
                <a:cubicBezTo>
                  <a:pt x="2335345" y="1535546"/>
                  <a:pt x="1656356" y="1535547"/>
                  <a:pt x="949658" y="1572491"/>
                </a:cubicBezTo>
                <a:lnTo>
                  <a:pt x="949658" y="2096654"/>
                </a:lnTo>
                <a:lnTo>
                  <a:pt x="0" y="1048327"/>
                </a:lnTo>
                <a:close/>
              </a:path>
            </a:pathLst>
          </a:custGeom>
          <a:gradFill>
            <a:gsLst>
              <a:gs pos="31000">
                <a:srgbClr val="3578FF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左箭头 1">
            <a:extLst>
              <a:ext uri="{FF2B5EF4-FFF2-40B4-BE49-F238E27FC236}">
                <a16:creationId xmlns:a16="http://schemas.microsoft.com/office/drawing/2014/main" id="{A310A605-BD3D-6847-72C1-F50A008A8738}"/>
              </a:ext>
            </a:extLst>
          </p:cNvPr>
          <p:cNvSpPr/>
          <p:nvPr/>
        </p:nvSpPr>
        <p:spPr>
          <a:xfrm flipH="1">
            <a:off x="7312528" y="3563532"/>
            <a:ext cx="570461" cy="370736"/>
          </a:xfrm>
          <a:custGeom>
            <a:avLst/>
            <a:gdLst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524164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524164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524164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524164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524164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524164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524164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524164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524164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431800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431800 h 2096654"/>
              <a:gd name="connsiteX4" fmla="*/ 3143643 w 3152879"/>
              <a:gd name="connsiteY4" fmla="*/ 1729509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2879" h="2096654">
                <a:moveTo>
                  <a:pt x="0" y="1048327"/>
                </a:moveTo>
                <a:lnTo>
                  <a:pt x="949658" y="0"/>
                </a:lnTo>
                <a:lnTo>
                  <a:pt x="949658" y="524164"/>
                </a:lnTo>
                <a:cubicBezTo>
                  <a:pt x="1721010" y="644237"/>
                  <a:pt x="2252218" y="607291"/>
                  <a:pt x="3152879" y="431800"/>
                </a:cubicBezTo>
                <a:cubicBezTo>
                  <a:pt x="3149800" y="864370"/>
                  <a:pt x="3146722" y="1296939"/>
                  <a:pt x="3143643" y="1729509"/>
                </a:cubicBezTo>
                <a:cubicBezTo>
                  <a:pt x="2335345" y="1535546"/>
                  <a:pt x="1656356" y="1535547"/>
                  <a:pt x="949658" y="1572491"/>
                </a:cubicBezTo>
                <a:lnTo>
                  <a:pt x="949658" y="2096654"/>
                </a:lnTo>
                <a:lnTo>
                  <a:pt x="0" y="1048327"/>
                </a:lnTo>
                <a:close/>
              </a:path>
            </a:pathLst>
          </a:custGeom>
          <a:gradFill>
            <a:gsLst>
              <a:gs pos="31000">
                <a:srgbClr val="3578FF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左箭头 1">
            <a:extLst>
              <a:ext uri="{FF2B5EF4-FFF2-40B4-BE49-F238E27FC236}">
                <a16:creationId xmlns:a16="http://schemas.microsoft.com/office/drawing/2014/main" id="{C91B2CE2-36E1-A8BA-4862-E67D8C61DFD8}"/>
              </a:ext>
            </a:extLst>
          </p:cNvPr>
          <p:cNvSpPr/>
          <p:nvPr/>
        </p:nvSpPr>
        <p:spPr>
          <a:xfrm flipH="1">
            <a:off x="7312528" y="4799706"/>
            <a:ext cx="570461" cy="370736"/>
          </a:xfrm>
          <a:custGeom>
            <a:avLst/>
            <a:gdLst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524164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524164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524164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524164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524164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524164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524164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524164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524164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431800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431800 h 2096654"/>
              <a:gd name="connsiteX4" fmla="*/ 3143643 w 3152879"/>
              <a:gd name="connsiteY4" fmla="*/ 1729509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2879" h="2096654">
                <a:moveTo>
                  <a:pt x="0" y="1048327"/>
                </a:moveTo>
                <a:lnTo>
                  <a:pt x="949658" y="0"/>
                </a:lnTo>
                <a:lnTo>
                  <a:pt x="949658" y="524164"/>
                </a:lnTo>
                <a:cubicBezTo>
                  <a:pt x="1721010" y="644237"/>
                  <a:pt x="2252218" y="607291"/>
                  <a:pt x="3152879" y="431800"/>
                </a:cubicBezTo>
                <a:cubicBezTo>
                  <a:pt x="3149800" y="864370"/>
                  <a:pt x="3146722" y="1296939"/>
                  <a:pt x="3143643" y="1729509"/>
                </a:cubicBezTo>
                <a:cubicBezTo>
                  <a:pt x="2335345" y="1535546"/>
                  <a:pt x="1656356" y="1535547"/>
                  <a:pt x="949658" y="1572491"/>
                </a:cubicBezTo>
                <a:lnTo>
                  <a:pt x="949658" y="2096654"/>
                </a:lnTo>
                <a:lnTo>
                  <a:pt x="0" y="1048327"/>
                </a:lnTo>
                <a:close/>
              </a:path>
            </a:pathLst>
          </a:custGeom>
          <a:gradFill>
            <a:gsLst>
              <a:gs pos="31000">
                <a:srgbClr val="3578FF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222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95584" y="2126847"/>
            <a:ext cx="5559305" cy="42912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indent="0" algn="l">
              <a:lnSpc>
                <a:spcPct val="91666"/>
              </a:lnSpc>
              <a:defRPr/>
            </a:pPr>
            <a:r>
              <a:rPr lang="en-US" sz="1800" i="0" u="none" strike="noStrike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rPr>
              <a:t>1 手机银行搜索+推荐场景面临的主要问题</a:t>
            </a:r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6895585" y="2679764"/>
            <a:ext cx="5559305" cy="42912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indent="0" algn="l">
              <a:lnSpc>
                <a:spcPct val="91666"/>
              </a:lnSpc>
            </a:pPr>
            <a:r>
              <a:rPr lang="en-US" altLang="zh-CN" sz="1800" i="0" u="none" strike="noStrike" dirty="0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rPr>
              <a:t>2 </a:t>
            </a:r>
            <a:r>
              <a:rPr lang="zh-CN" altLang="en-US" sz="1800" i="0" u="none" strike="noStrike" dirty="0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rPr>
              <a:t>交互式推荐引擎</a:t>
            </a:r>
            <a:r>
              <a:rPr lang="en-US" altLang="zh-CN" sz="1800" i="0" u="none" strike="noStrike" dirty="0" err="1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rPr>
              <a:t>是下一代手机银行的“必选项</a:t>
            </a:r>
            <a:r>
              <a:rPr lang="en-US" altLang="zh-CN" sz="1800" i="0" u="none" strike="noStrike" dirty="0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rPr>
              <a:t>”</a:t>
            </a:r>
          </a:p>
        </p:txBody>
      </p:sp>
      <p:sp>
        <p:nvSpPr>
          <p:cNvPr id="4" name="AutoShape 4"/>
          <p:cNvSpPr/>
          <p:nvPr/>
        </p:nvSpPr>
        <p:spPr>
          <a:xfrm rot="2684045">
            <a:off x="6644129" y="2257207"/>
            <a:ext cx="147792" cy="147792"/>
          </a:xfrm>
          <a:prstGeom prst="roundRect">
            <a:avLst>
              <a:gd name="adj" fmla="val 33113"/>
            </a:avLst>
          </a:prstGeom>
          <a:solidFill>
            <a:srgbClr val="1664FF">
              <a:alpha val="100000"/>
            </a:srgbClr>
          </a:solidFill>
          <a:ln w="25400" cap="flat">
            <a:solidFill>
              <a:srgbClr val="FFFFFF">
                <a:alpha val="100000"/>
              </a:srgbClr>
            </a:solidFill>
            <a:prstDash val="solid"/>
          </a:ln>
          <a:effectLst>
            <a:outerShdw blurRad="292100" dist="127000" dir="5400000" sx="101000" sy="101000" algn="t" rotWithShape="0">
              <a:srgbClr val="1664FF">
                <a:alpha val="46000"/>
              </a:srgbClr>
            </a:outerShdw>
          </a:effectLst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5" name="AutoShape 5"/>
          <p:cNvSpPr/>
          <p:nvPr/>
        </p:nvSpPr>
        <p:spPr>
          <a:xfrm rot="2684045">
            <a:off x="6644129" y="2807045"/>
            <a:ext cx="147792" cy="147792"/>
          </a:xfrm>
          <a:prstGeom prst="roundRect">
            <a:avLst>
              <a:gd name="adj" fmla="val 33113"/>
            </a:avLst>
          </a:prstGeom>
          <a:solidFill>
            <a:srgbClr val="1664FF">
              <a:alpha val="100000"/>
            </a:srgbClr>
          </a:solidFill>
          <a:ln w="25400" cap="flat">
            <a:solidFill>
              <a:srgbClr val="FFFFFF">
                <a:alpha val="100000"/>
              </a:srgbClr>
            </a:solidFill>
            <a:prstDash val="solid"/>
          </a:ln>
          <a:effectLst>
            <a:outerShdw blurRad="292100" dist="127000" dir="5400000" sx="101000" sy="101000" algn="t" rotWithShape="0">
              <a:srgbClr val="1664FF">
                <a:alpha val="46000"/>
              </a:srgbClr>
            </a:outerShdw>
          </a:effectLst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6" name="AutoShape 6"/>
          <p:cNvSpPr/>
          <p:nvPr/>
        </p:nvSpPr>
        <p:spPr>
          <a:xfrm>
            <a:off x="6895585" y="3232681"/>
            <a:ext cx="5080392" cy="42912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indent="0" algn="l">
              <a:lnSpc>
                <a:spcPct val="91666"/>
              </a:lnSpc>
              <a:defRPr/>
            </a:pPr>
            <a:r>
              <a:rPr lang="en-US" altLang="zh-CN" sz="1800" i="0" u="none" strike="noStrike" dirty="0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rPr>
              <a:t>3 </a:t>
            </a:r>
            <a:r>
              <a:rPr lang="zh-CN" altLang="en-US" sz="1800" i="0" u="none" strike="noStrike" dirty="0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rPr>
              <a:t>交互式推荐引擎赋能业务场景的升级</a:t>
            </a:r>
          </a:p>
        </p:txBody>
      </p:sp>
      <p:sp>
        <p:nvSpPr>
          <p:cNvPr id="7" name="AutoShape 7"/>
          <p:cNvSpPr/>
          <p:nvPr/>
        </p:nvSpPr>
        <p:spPr>
          <a:xfrm rot="2684045">
            <a:off x="6644129" y="3356883"/>
            <a:ext cx="147792" cy="147792"/>
          </a:xfrm>
          <a:prstGeom prst="roundRect">
            <a:avLst>
              <a:gd name="adj" fmla="val 33113"/>
            </a:avLst>
          </a:prstGeom>
          <a:solidFill>
            <a:srgbClr val="1664FF">
              <a:alpha val="100000"/>
            </a:srgbClr>
          </a:solidFill>
          <a:ln w="25400" cap="flat">
            <a:solidFill>
              <a:srgbClr val="FFFFFF">
                <a:alpha val="100000"/>
              </a:srgbClr>
            </a:solidFill>
            <a:prstDash val="solid"/>
          </a:ln>
          <a:effectLst>
            <a:outerShdw blurRad="292100" dist="127000" dir="5400000" sx="101000" sy="101000" algn="t" rotWithShape="0">
              <a:srgbClr val="1664FF">
                <a:alpha val="46000"/>
              </a:srgbClr>
            </a:outerShdw>
          </a:effectLst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l="50821"/>
          <a:stretch>
            <a:fillRect/>
          </a:stretch>
        </p:blipFill>
        <p:spPr>
          <a:xfrm>
            <a:off x="0" y="0"/>
            <a:ext cx="5995850" cy="6858000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9" name="AutoShape 6">
            <a:extLst>
              <a:ext uri="{FF2B5EF4-FFF2-40B4-BE49-F238E27FC236}">
                <a16:creationId xmlns:a16="http://schemas.microsoft.com/office/drawing/2014/main" id="{03DFC4F3-9C70-4CFA-1DFF-62CFD5497A2B}"/>
              </a:ext>
            </a:extLst>
          </p:cNvPr>
          <p:cNvSpPr/>
          <p:nvPr/>
        </p:nvSpPr>
        <p:spPr>
          <a:xfrm>
            <a:off x="6895585" y="3788071"/>
            <a:ext cx="5080392" cy="42912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8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4 </a:t>
            </a:r>
            <a:r>
              <a:rPr kumimoji="0" lang="zh-CN" altLang="en-US" sz="18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交互式推荐引擎技术架构与运营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290CADFA-6236-8C82-8036-1A0E79FD69CD}"/>
              </a:ext>
            </a:extLst>
          </p:cNvPr>
          <p:cNvSpPr/>
          <p:nvPr/>
        </p:nvSpPr>
        <p:spPr>
          <a:xfrm rot="2684045">
            <a:off x="6644129" y="3912273"/>
            <a:ext cx="147792" cy="147792"/>
          </a:xfrm>
          <a:prstGeom prst="roundRect">
            <a:avLst>
              <a:gd name="adj" fmla="val 33113"/>
            </a:avLst>
          </a:prstGeom>
          <a:solidFill>
            <a:srgbClr val="1664FF">
              <a:alpha val="100000"/>
            </a:srgbClr>
          </a:solidFill>
          <a:ln w="25400" cap="flat">
            <a:solidFill>
              <a:srgbClr val="FFFFFF">
                <a:alpha val="100000"/>
              </a:srgbClr>
            </a:solidFill>
            <a:prstDash val="solid"/>
          </a:ln>
          <a:effectLst>
            <a:outerShdw blurRad="292100" dist="127000" dir="5400000" sx="101000" sy="101000" algn="t" rotWithShape="0">
              <a:srgbClr val="1664FF">
                <a:alpha val="46000"/>
              </a:srgbClr>
            </a:outerShdw>
          </a:effectLst>
        </p:spPr>
        <p:txBody>
          <a:bodyPr lIns="91440" tIns="45720" rIns="91440" bIns="45720" rtlCol="0" anchor="ctr">
            <a:noAutofit/>
          </a:bodyPr>
          <a:lstStyle/>
          <a:p>
            <a:pPr algn="ctr">
              <a:defRPr/>
            </a:pP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04" hasCustomPrompt="1"/>
          </p:nvPr>
        </p:nvSpPr>
        <p:spPr>
          <a:xfrm>
            <a:off x="546720" y="2315876"/>
            <a:ext cx="6008084" cy="111312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8800" b="1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88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THANKS.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43" hasCustomPrompt="1"/>
          </p:nvPr>
        </p:nvSpPr>
        <p:spPr>
          <a:xfrm>
            <a:off x="327402" y="2619885"/>
            <a:ext cx="2021515" cy="160251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11500" b="1" i="0" u="none" strike="noStrike" spc="0">
                <a:solidFill>
                  <a:srgbClr val="1664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11500" b="1" i="0" u="none" strike="noStrike">
                <a:solidFill>
                  <a:srgbClr val="1664FF"/>
                </a:solidFill>
                <a:latin typeface="微软雅黑"/>
                <a:ea typeface="微软雅黑"/>
                <a:cs typeface="微软雅黑"/>
                <a:sym typeface="微软雅黑"/>
              </a:rPr>
              <a:t>01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44" hasCustomPrompt="1"/>
          </p:nvPr>
        </p:nvSpPr>
        <p:spPr>
          <a:xfrm>
            <a:off x="2365695" y="2896582"/>
            <a:ext cx="4713288" cy="41081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3200" b="1" i="0" u="none" strike="noStrike" spc="0">
                <a:solidFill>
                  <a:srgbClr val="262626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3200" b="1" i="0" u="none" strike="noStrike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rPr>
              <a:t>手机银行搜索+推荐场景面临的主要问题</a:t>
            </a:r>
          </a:p>
        </p:txBody>
      </p:sp>
      <p:pic>
        <p:nvPicPr>
          <p:cNvPr id="4" name="Picture 4"/>
          <p:cNvPicPr>
            <a:picLocks noGrp="1" noChangeAspect="1"/>
          </p:cNvPicPr>
          <p:nvPr>
            <p:ph type="pic" sz="quarter" idx="46"/>
          </p:nvPr>
        </p:nvPicPr>
        <p:blipFill>
          <a:blip r:embed="rId2"/>
          <a:srcRect t="26533" b="26533"/>
          <a:stretch>
            <a:fillRect/>
          </a:stretch>
        </p:blipFill>
        <p:spPr>
          <a:xfrm>
            <a:off x="7255238" y="2655323"/>
            <a:ext cx="4936761" cy="130414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48" hasCustomPrompt="1"/>
          </p:nvPr>
        </p:nvSpPr>
        <p:spPr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方正兰亭大黑简体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0" i="0" u="none" strike="noStrike" dirty="0" err="1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手机银行搜索</a:t>
            </a:r>
            <a:r>
              <a:rPr lang="en-US" sz="2400" b="0" i="0" u="none" strike="noStrike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+</a:t>
            </a:r>
            <a:r>
              <a:rPr lang="en-US" sz="2400" b="0" i="0" u="none" strike="noStrike" dirty="0" err="1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推荐场景面临的主要问题</a:t>
            </a:r>
            <a:endParaRPr lang="en-US" sz="2400" b="0" i="0" u="none" strike="noStrike" dirty="0">
              <a:solidFill>
                <a:srgbClr val="000000"/>
              </a:solidFill>
              <a:latin typeface="方正兰亭大黑简体"/>
              <a:ea typeface="方正兰亭大黑简体"/>
              <a:cs typeface="方正兰亭大黑简体"/>
              <a:sym typeface="方正兰亭大黑简体"/>
            </a:endParaRPr>
          </a:p>
        </p:txBody>
      </p:sp>
      <p:sp>
        <p:nvSpPr>
          <p:cNvPr id="3" name="Freeform 3"/>
          <p:cNvSpPr/>
          <p:nvPr/>
        </p:nvSpPr>
        <p:spPr>
          <a:xfrm flipV="1">
            <a:off x="879107" y="1024278"/>
            <a:ext cx="10433785" cy="2676215"/>
          </a:xfrm>
          <a:custGeom>
            <a:avLst/>
            <a:gdLst/>
            <a:ahLst/>
            <a:cxnLst/>
            <a:rect l="l" t="t" r="r" b="b"/>
            <a:pathLst>
              <a:path w="10433785" h="2676215">
                <a:moveTo>
                  <a:pt x="10330758" y="2676215"/>
                </a:moveTo>
                <a:lnTo>
                  <a:pt x="103027" y="2676215"/>
                </a:lnTo>
                <a:cubicBezTo>
                  <a:pt x="46126" y="2676215"/>
                  <a:pt x="0" y="2626703"/>
                  <a:pt x="0" y="2565626"/>
                </a:cubicBezTo>
                <a:lnTo>
                  <a:pt x="0" y="431837"/>
                </a:lnTo>
                <a:cubicBezTo>
                  <a:pt x="0" y="370760"/>
                  <a:pt x="46126" y="321248"/>
                  <a:pt x="103027" y="321248"/>
                </a:cubicBezTo>
                <a:lnTo>
                  <a:pt x="909552" y="321248"/>
                </a:lnTo>
                <a:lnTo>
                  <a:pt x="909552" y="0"/>
                </a:lnTo>
                <a:lnTo>
                  <a:pt x="1724055" y="321248"/>
                </a:lnTo>
                <a:lnTo>
                  <a:pt x="10330758" y="321248"/>
                </a:lnTo>
                <a:cubicBezTo>
                  <a:pt x="10387658" y="321248"/>
                  <a:pt x="10433785" y="370760"/>
                  <a:pt x="10433785" y="431837"/>
                </a:cubicBezTo>
                <a:lnTo>
                  <a:pt x="10433785" y="2565626"/>
                </a:lnTo>
                <a:cubicBezTo>
                  <a:pt x="10433785" y="2626703"/>
                  <a:pt x="10387658" y="2676215"/>
                  <a:pt x="10330758" y="2676215"/>
                </a:cubicBezTo>
                <a:close/>
              </a:path>
            </a:pathLst>
          </a:custGeom>
          <a:solidFill>
            <a:srgbClr val="1664FF">
              <a:alpha val="7000"/>
            </a:srgbClr>
          </a:solidFill>
          <a:ln w="25400" cap="flat">
            <a:solidFill>
              <a:srgbClr val="1664FF">
                <a:alpha val="28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1261986" y="1106842"/>
            <a:ext cx="9501187" cy="45890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痛点1：现有基于NLP分词+搜索，难以输出让客户满意的答案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991052" y="1629253"/>
            <a:ext cx="9501187" cy="1655453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498600" marR="0" lvl="1" indent="-228600" algn="l" defTabSz="914400" rtl="0" eaLnBrk="1" fontAlgn="auto" latinLnBrk="0" hangingPunct="1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 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国内银行手机银行APP的通病：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用户主动搜索场景，普遍采用传统的NLP分词技术，对于用户搜索意图理解能力</a:t>
            </a:r>
          </a:p>
          <a:p>
            <a:pPr marL="685800" marR="0" lvl="1" indent="-228600" algn="l" defTabSz="914400" rtl="0" eaLnBrk="1" fontAlgn="auto" latinLnBrk="0" hangingPunct="1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造成搜索推荐解决与客户想要的大相径庭</a:t>
            </a:r>
          </a:p>
          <a:p>
            <a:pPr marL="498600" marR="0" lvl="1" indent="-228600" algn="l" defTabSz="914400" rtl="0" eaLnBrk="1" fontAlgn="auto" latinLnBrk="0" hangingPunct="1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 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微软雅黑"/>
              <a:sym typeface="微软雅黑"/>
            </a:endParaRPr>
          </a:p>
          <a:p>
            <a:pPr marL="473200" marR="0" lvl="1" indent="-203200" algn="l" defTabSz="914400" rtl="0" eaLnBrk="1" fontAlgn="auto" latinLnBrk="0" hangingPunct="1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 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典型示例：用户搜“</a:t>
            </a: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手机丢失，如何防止银行卡盗刷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”</a:t>
            </a:r>
          </a:p>
        </p:txBody>
      </p:sp>
      <p:sp>
        <p:nvSpPr>
          <p:cNvPr id="6" name="Freeform 6"/>
          <p:cNvSpPr/>
          <p:nvPr/>
        </p:nvSpPr>
        <p:spPr>
          <a:xfrm rot="10800000">
            <a:off x="879106" y="3867392"/>
            <a:ext cx="10433785" cy="2676216"/>
          </a:xfrm>
          <a:custGeom>
            <a:avLst/>
            <a:gdLst/>
            <a:ahLst/>
            <a:cxnLst/>
            <a:rect l="l" t="t" r="r" b="b"/>
            <a:pathLst>
              <a:path w="10433785" h="2676216">
                <a:moveTo>
                  <a:pt x="103027" y="2676216"/>
                </a:moveTo>
                <a:lnTo>
                  <a:pt x="10330758" y="2676216"/>
                </a:lnTo>
                <a:cubicBezTo>
                  <a:pt x="10387658" y="2676216"/>
                  <a:pt x="10433785" y="2626488"/>
                  <a:pt x="10433785" y="2565146"/>
                </a:cubicBezTo>
                <a:lnTo>
                  <a:pt x="10433785" y="422087"/>
                </a:lnTo>
                <a:cubicBezTo>
                  <a:pt x="10433785" y="360745"/>
                  <a:pt x="10387658" y="311018"/>
                  <a:pt x="10330758" y="311018"/>
                </a:cubicBezTo>
                <a:lnTo>
                  <a:pt x="1592955" y="311018"/>
                </a:lnTo>
                <a:lnTo>
                  <a:pt x="807800" y="0"/>
                </a:lnTo>
                <a:lnTo>
                  <a:pt x="807800" y="311018"/>
                </a:lnTo>
                <a:lnTo>
                  <a:pt x="103027" y="311018"/>
                </a:lnTo>
                <a:cubicBezTo>
                  <a:pt x="46126" y="311018"/>
                  <a:pt x="0" y="360745"/>
                  <a:pt x="0" y="422087"/>
                </a:cubicBezTo>
                <a:lnTo>
                  <a:pt x="0" y="2565146"/>
                </a:lnTo>
                <a:cubicBezTo>
                  <a:pt x="0" y="2626488"/>
                  <a:pt x="46126" y="2676216"/>
                  <a:pt x="103027" y="2676216"/>
                </a:cubicBezTo>
                <a:close/>
              </a:path>
            </a:pathLst>
          </a:custGeom>
          <a:solidFill>
            <a:srgbClr val="1664FF">
              <a:alpha val="7000"/>
            </a:srgbClr>
          </a:solidFill>
          <a:ln w="25400" cap="flat">
            <a:solidFill>
              <a:srgbClr val="1664FF">
                <a:alpha val="28000"/>
              </a:srgbClr>
            </a:solidFill>
            <a:prstDash val="solid"/>
          </a:ln>
        </p:spPr>
        <p:txBody>
          <a:bodyPr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1261987" y="4030577"/>
            <a:ext cx="9501187" cy="45890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痛点2：低质量的搜索推荐能力，很难带来业务转换，一边缺流量 + 一边浪费搜索流量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991053" y="4552988"/>
            <a:ext cx="9501187" cy="161852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498600" marR="0" lvl="1" indent="-228600" algn="l" defTabSz="914400" rtl="0" eaLnBrk="1" fontAlgn="auto" latinLnBrk="0" hangingPunct="1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 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由于NLP分词技术，在搜索场景，经常会出现理解用户意图偏差，同时也导致搜索结果质量低，通常混杂大量无关结果，用户体验差，大量的搜索流量无法实现业务变现。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98600" marR="0" lvl="1" indent="-228600" algn="l" defTabSz="914400" rtl="0" eaLnBrk="1" fontAlgn="auto" latinLnBrk="0" hangingPunct="1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 "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73200" marR="0" lvl="1" indent="-203200" algn="l" defTabSz="914400" rtl="0" eaLnBrk="1" fontAlgn="auto" latinLnBrk="0" hangingPunct="1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 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典型示例：用户搜“</a:t>
            </a: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今天存款利率是多少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”</a:t>
            </a:r>
          </a:p>
          <a:p>
            <a:pPr marL="473200" marR="0" lvl="1" indent="-203200" algn="l" defTabSz="914400" rtl="0" eaLnBrk="1" fontAlgn="auto" latinLnBrk="0" hangingPunct="1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 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典型示例：用户搜“</a:t>
            </a: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消费贷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”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48" hasCustomPrompt="1"/>
          </p:nvPr>
        </p:nvSpPr>
        <p:spPr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典型示例1：用户搜“</a:t>
            </a: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手机丢失，如何防止银行卡盗刷</a:t>
            </a:r>
            <a:r>
              <a:rPr lang="en-US" sz="24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”</a:t>
            </a:r>
            <a:br>
              <a:rPr lang="en-US" sz="24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</a:br>
            <a:r>
              <a:rPr lang="en-US" sz="20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现有基于</a:t>
            </a:r>
            <a:r>
              <a:rPr lang="en-US" sz="20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NLP</a:t>
            </a:r>
            <a:r>
              <a:rPr lang="en-US" sz="20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分词</a:t>
            </a:r>
            <a:r>
              <a:rPr lang="en-US" sz="20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+</a:t>
            </a:r>
            <a:r>
              <a:rPr lang="en-US" sz="20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搜索，难以输出让客户满意的答案</a:t>
            </a:r>
          </a:p>
        </p:txBody>
      </p:sp>
      <p:sp>
        <p:nvSpPr>
          <p:cNvPr id="3" name="AutoShape 3"/>
          <p:cNvSpPr/>
          <p:nvPr/>
        </p:nvSpPr>
        <p:spPr>
          <a:xfrm>
            <a:off x="6096000" y="1334251"/>
            <a:ext cx="5014297" cy="397031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现有技术方案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：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第1步：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NLP将用户搜索问题分词为：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【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手机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】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【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银行卡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】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【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盗刷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】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微软雅黑"/>
              <a:sym typeface="微软雅黑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第2步：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并基于分词结果，搜索相关功能、产品、资讯、活动等。基于本方案，在左图输出结果：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明显出现搜索推荐结果偏差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</a:b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对用户造成的影响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：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大量无关内容充斥在搜索列表中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微软雅黑"/>
              <a:sym typeface="微软雅黑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严重影响客户体验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微软雅黑"/>
              <a:sym typeface="微软雅黑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会导致客服工作量大幅增加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b="3540"/>
          <a:stretch>
            <a:fillRect/>
          </a:stretch>
        </p:blipFill>
        <p:spPr>
          <a:xfrm>
            <a:off x="3375470" y="1334251"/>
            <a:ext cx="2370935" cy="4955130"/>
          </a:xfrm>
          <a:prstGeom prst="rect">
            <a:avLst/>
          </a:prstGeom>
          <a:ln w="12700">
            <a:solidFill>
              <a:srgbClr val="A6A6A6">
                <a:alpha val="100000"/>
              </a:srgbClr>
            </a:solidFill>
            <a:prstDash val="solid"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b="3540"/>
          <a:stretch>
            <a:fillRect/>
          </a:stretch>
        </p:blipFill>
        <p:spPr>
          <a:xfrm>
            <a:off x="775690" y="1334252"/>
            <a:ext cx="2370935" cy="4955130"/>
          </a:xfrm>
          <a:prstGeom prst="rect">
            <a:avLst/>
          </a:prstGeom>
          <a:ln w="12700">
            <a:solidFill>
              <a:srgbClr val="A6A6A6">
                <a:alpha val="100000"/>
              </a:srgbClr>
            </a:solidFill>
            <a:prstDash val="solid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48" hasCustomPrompt="1"/>
          </p:nvPr>
        </p:nvSpPr>
        <p:spPr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91666"/>
              </a:lnSpc>
              <a:defRPr sz="2400" b="0" i="0" u="none" strike="noStrike" spc="0">
                <a:solidFill>
                  <a:srgbClr val="000000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典型示例2：用户搜“</a:t>
            </a:r>
            <a:r>
              <a:rPr lang="en-US" sz="2400" b="1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今天存款利率是多少</a:t>
            </a:r>
            <a:r>
              <a:rPr lang="en-US" sz="24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”</a:t>
            </a:r>
            <a:br>
              <a:rPr lang="en-US" sz="24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</a:br>
            <a:r>
              <a:rPr lang="en-US" sz="20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低质量的搜索推荐能力，很难带来业务转换，一边缺流量 </a:t>
            </a:r>
            <a:r>
              <a:rPr lang="en-US" sz="2000" b="0" i="0" u="none" strike="noStrike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rPr>
              <a:t>+ </a:t>
            </a:r>
            <a:r>
              <a:rPr lang="en-US" sz="20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  <a:t>一边浪费搜索流量</a:t>
            </a:r>
            <a:br>
              <a:rPr lang="en-US" sz="2000" b="0" i="0" u="none" strike="noStrike">
                <a:solidFill>
                  <a:srgbClr val="000000"/>
                </a:solidFill>
                <a:latin typeface="方正兰亭大黑简体"/>
                <a:ea typeface="方正兰亭大黑简体"/>
                <a:cs typeface="方正兰亭大黑简体"/>
                <a:sym typeface="方正兰亭大黑简体"/>
              </a:rPr>
            </a:br>
            <a:endParaRPr lang="en-US" sz="2000" b="0" i="0" u="none" strike="noStrike">
              <a:solidFill>
                <a:srgbClr val="000000"/>
              </a:solidFill>
              <a:latin typeface="方正兰亭大黑简体"/>
              <a:ea typeface="方正兰亭大黑简体"/>
              <a:cs typeface="方正兰亭大黑简体"/>
              <a:sym typeface="方正兰亭大黑简体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6173075" y="1219285"/>
            <a:ext cx="5380368" cy="147732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用户搜“今天存款利率是多少”潜在意图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：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计划储蓄理财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1664FF"/>
              </a:solidFill>
              <a:effectLst/>
              <a:uLnTx/>
              <a:uFillTx/>
              <a:latin typeface="微软雅黑"/>
              <a:ea typeface="微软雅黑"/>
              <a:cs typeface="微软雅黑"/>
              <a:sym typeface="微软雅黑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对比银行产品收益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1664FF"/>
              </a:solidFill>
              <a:effectLst/>
              <a:uLnTx/>
              <a:uFillTx/>
              <a:latin typeface="微软雅黑"/>
              <a:ea typeface="微软雅黑"/>
              <a:cs typeface="微软雅黑"/>
              <a:sym typeface="微软雅黑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评估理财规划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1664FF"/>
              </a:solidFill>
              <a:effectLst/>
              <a:uLnTx/>
              <a:uFillTx/>
              <a:latin typeface="微软雅黑"/>
              <a:ea typeface="微软雅黑"/>
              <a:cs typeface="微软雅黑"/>
              <a:sym typeface="微软雅黑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关注利率走势与如何理财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1664FF"/>
              </a:solidFill>
              <a:effectLst/>
              <a:uLnTx/>
              <a:uFillTx/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6173075" y="2906261"/>
            <a:ext cx="5380368" cy="341632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现有技术方案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：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第1步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：NLP将用户搜索问题分词为：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【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存款利率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】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【..】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</a:b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第2步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：并基于分词结果，搜索相关功能、产品、资讯、活动等。基于本方案，在左图输出结果：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在产品搜索推荐中，明显出现搜推结果偏差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</a:b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对用户造成的影响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1664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：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大量无关内容充斥在搜索列表中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微软雅黑"/>
              <a:sym typeface="微软雅黑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微软雅黑"/>
              </a:rPr>
              <a:t>严重影响客户体验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微软雅黑"/>
              <a:sym typeface="微软雅黑"/>
            </a:endParaRPr>
          </a:p>
        </p:txBody>
      </p:sp>
      <p:cxnSp>
        <p:nvCxnSpPr>
          <p:cNvPr id="5" name="Connector 5"/>
          <p:cNvCxnSpPr/>
          <p:nvPr/>
        </p:nvCxnSpPr>
        <p:spPr>
          <a:xfrm>
            <a:off x="6257676" y="2800491"/>
            <a:ext cx="5381874" cy="0"/>
          </a:xfrm>
          <a:prstGeom prst="line">
            <a:avLst/>
          </a:prstGeom>
          <a:noFill/>
          <a:ln w="12700" cap="flat">
            <a:solidFill>
              <a:srgbClr val="BFBFBF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grpSp>
        <p:nvGrpSpPr>
          <p:cNvPr id="6" name="Group 6"/>
          <p:cNvGrpSpPr/>
          <p:nvPr/>
        </p:nvGrpSpPr>
        <p:grpSpPr>
          <a:xfrm>
            <a:off x="559045" y="1219285"/>
            <a:ext cx="5266652" cy="5229222"/>
            <a:chOff x="559045" y="1219285"/>
            <a:chExt cx="5266652" cy="5229222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 b="3834"/>
            <a:stretch>
              <a:fillRect/>
            </a:stretch>
          </p:blipFill>
          <p:spPr>
            <a:xfrm>
              <a:off x="3316893" y="1219285"/>
              <a:ext cx="2508804" cy="5229219"/>
            </a:xfrm>
            <a:prstGeom prst="rect">
              <a:avLst/>
            </a:prstGeom>
            <a:ln w="12700">
              <a:solidFill>
                <a:srgbClr val="A6A6A6">
                  <a:alpha val="100000"/>
                </a:srgbClr>
              </a:solidFill>
              <a:prstDash val="solid"/>
            </a:ln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 b="3833"/>
            <a:stretch>
              <a:fillRect/>
            </a:stretch>
          </p:blipFill>
          <p:spPr>
            <a:xfrm>
              <a:off x="559045" y="1219285"/>
              <a:ext cx="2508804" cy="5229222"/>
            </a:xfrm>
            <a:prstGeom prst="rect">
              <a:avLst/>
            </a:prstGeom>
            <a:ln w="12700">
              <a:solidFill>
                <a:srgbClr val="A6A6A6">
                  <a:alpha val="100000"/>
                </a:srgbClr>
              </a:solidFill>
              <a:prstDash val="solid"/>
            </a:ln>
          </p:spPr>
        </p:pic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3_自定义设计方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6_1.基础内容版式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YNET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3_1.基础内容版式">
  <a:themeElements>
    <a:clrScheme name="自定义 1">
      <a:dk1>
        <a:srgbClr val="000000"/>
      </a:dk1>
      <a:lt1>
        <a:sysClr val="window" lastClr="FFFFFF"/>
      </a:lt1>
      <a:dk2>
        <a:srgbClr val="1664FF"/>
      </a:dk2>
      <a:lt2>
        <a:srgbClr val="F8F8F8"/>
      </a:lt2>
      <a:accent1>
        <a:srgbClr val="1664FF"/>
      </a:accent1>
      <a:accent2>
        <a:srgbClr val="4D4D4D"/>
      </a:accent2>
      <a:accent3>
        <a:srgbClr val="35EDE8"/>
      </a:accent3>
      <a:accent4>
        <a:srgbClr val="B2B2B2"/>
      </a:accent4>
      <a:accent5>
        <a:srgbClr val="00B0F0"/>
      </a:accent5>
      <a:accent6>
        <a:srgbClr val="B2B2B2"/>
      </a:accent6>
      <a:hlink>
        <a:srgbClr val="FFC000"/>
      </a:hlink>
      <a:folHlink>
        <a:srgbClr val="FF0000"/>
      </a:folHlink>
    </a:clrScheme>
    <a:fontScheme name="自定义 3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4_自定义设计方案">
  <a:themeElements>
    <a:clrScheme name="自定义 14">
      <a:dk1>
        <a:sysClr val="windowText" lastClr="000000"/>
      </a:dk1>
      <a:lt1>
        <a:srgbClr val="FFFFFF"/>
      </a:lt1>
      <a:dk2>
        <a:srgbClr val="006EFF"/>
      </a:dk2>
      <a:lt2>
        <a:srgbClr val="E7E6E6"/>
      </a:lt2>
      <a:accent1>
        <a:srgbClr val="006EFF"/>
      </a:accent1>
      <a:accent2>
        <a:srgbClr val="006EFF"/>
      </a:accent2>
      <a:accent3>
        <a:srgbClr val="00D8FF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15.xml><?xml version="1.0" encoding="utf-8"?>
<a:theme xmlns:a="http://schemas.openxmlformats.org/drawingml/2006/main" name="2_3.封面/封底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3_3.封面/封底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1_3.封面/封底">
  <a:themeElements>
    <a:clrScheme name="自定义 1">
      <a:dk1>
        <a:srgbClr val="000000"/>
      </a:dk1>
      <a:lt1>
        <a:sysClr val="window" lastClr="FFFFFF"/>
      </a:lt1>
      <a:dk2>
        <a:srgbClr val="1664FF"/>
      </a:dk2>
      <a:lt2>
        <a:srgbClr val="F8F8F8"/>
      </a:lt2>
      <a:accent1>
        <a:srgbClr val="1664FF"/>
      </a:accent1>
      <a:accent2>
        <a:srgbClr val="4D4D4D"/>
      </a:accent2>
      <a:accent3>
        <a:srgbClr val="35EDE8"/>
      </a:accent3>
      <a:accent4>
        <a:srgbClr val="B2B2B2"/>
      </a:accent4>
      <a:accent5>
        <a:srgbClr val="00B0F0"/>
      </a:accent5>
      <a:accent6>
        <a:srgbClr val="B2B2B2"/>
      </a:accent6>
      <a:hlink>
        <a:srgbClr val="FFC000"/>
      </a:hlink>
      <a:folHlink>
        <a:srgbClr val="FF00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.基础内容版式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.目录/跨页/特殊版式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.封面/封底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_2.目录/跨页/特殊版式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3_2.目录/跨页/特殊版式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9_1.基础内容版式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2544</TotalTime>
  <Words>3465</Words>
  <Application>Microsoft Office PowerPoint</Application>
  <PresentationFormat>宽屏</PresentationFormat>
  <Paragraphs>524</Paragraphs>
  <Slides>50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17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90" baseType="lpstr">
      <vt:lpstr>Byte Sans SemiLight</vt:lpstr>
      <vt:lpstr>FZLanTingHeiS-DB-GB</vt:lpstr>
      <vt:lpstr>FZLanTingHeiS-EB-GB</vt:lpstr>
      <vt:lpstr>FZLanTingHeiS-L-GB</vt:lpstr>
      <vt:lpstr>FZLanTingHeiS-R-GB</vt:lpstr>
      <vt:lpstr>Microsoft YaHei Light</vt:lpstr>
      <vt:lpstr>Noto Sans SC</vt:lpstr>
      <vt:lpstr>等线</vt:lpstr>
      <vt:lpstr>等线 Light</vt:lpstr>
      <vt:lpstr>方正兰亭大黑简体</vt:lpstr>
      <vt:lpstr>方正兰亭黑简体</vt:lpstr>
      <vt:lpstr>黑体</vt:lpstr>
      <vt:lpstr>楷体</vt:lpstr>
      <vt:lpstr>思源黑体 CN Bold</vt:lpstr>
      <vt:lpstr>思源黑体 CN Heavy</vt:lpstr>
      <vt:lpstr>思源黑体 CN Light</vt:lpstr>
      <vt:lpstr>思源黑体 CN Normal</vt:lpstr>
      <vt:lpstr>思源黑体 CN Regular</vt:lpstr>
      <vt:lpstr>微软雅黑</vt:lpstr>
      <vt:lpstr>微软雅黑</vt:lpstr>
      <vt:lpstr>Arial</vt:lpstr>
      <vt:lpstr>Calibri</vt:lpstr>
      <vt:lpstr>Office 主题​​</vt:lpstr>
      <vt:lpstr>Office 主题​​</vt:lpstr>
      <vt:lpstr>1.基础内容版式</vt:lpstr>
      <vt:lpstr>2.目录/跨页/特殊版式</vt:lpstr>
      <vt:lpstr>3.封面/封底</vt:lpstr>
      <vt:lpstr>1_Office 主题​​</vt:lpstr>
      <vt:lpstr>1_2.目录/跨页/特殊版式</vt:lpstr>
      <vt:lpstr>3_2.目录/跨页/特殊版式</vt:lpstr>
      <vt:lpstr>9_1.基础内容版式</vt:lpstr>
      <vt:lpstr>3_自定义设计方案</vt:lpstr>
      <vt:lpstr>6_1.基础内容版式</vt:lpstr>
      <vt:lpstr>YNET</vt:lpstr>
      <vt:lpstr>3_1.基础内容版式</vt:lpstr>
      <vt:lpstr>4_自定义设计方案</vt:lpstr>
      <vt:lpstr>2_3.封面/封底</vt:lpstr>
      <vt:lpstr>3_3.封面/封底</vt:lpstr>
      <vt:lpstr>1_3.封面/封底</vt:lpstr>
      <vt:lpstr>think-cell 幻灯片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大模型时代下，Chat类APP与智能体正在重塑用户的行为和心智 IREX-交互式推荐引擎可实现对新老交互界面的智能支撑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交互式推荐引擎 驱动 的多轮对话与流量变现引导</vt:lpstr>
      <vt:lpstr>交互式推荐引擎 驱动 的多轮对话与流量变现引导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赵桐</cp:lastModifiedBy>
  <cp:revision>96</cp:revision>
  <dcterms:modified xsi:type="dcterms:W3CDTF">2025-03-14T00:46:10Z</dcterms:modified>
</cp:coreProperties>
</file>